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4.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drawings/drawing1.xml" ContentType="application/vnd.openxmlformats-officedocument.drawingml.chartshapes+xml"/>
  <Override PartName="/ppt/notesSlides/notesSlide5.xml" ContentType="application/vnd.openxmlformats-officedocument.presentationml.notesSlide+xml"/>
  <Override PartName="/ppt/charts/chart5.xml" ContentType="application/vnd.openxmlformats-officedocument.drawingml.chart+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5"/>
  </p:notesMasterIdLst>
  <p:sldIdLst>
    <p:sldId id="448" r:id="rId2"/>
    <p:sldId id="474" r:id="rId3"/>
    <p:sldId id="469" r:id="rId4"/>
    <p:sldId id="484" r:id="rId5"/>
    <p:sldId id="457" r:id="rId6"/>
    <p:sldId id="481" r:id="rId7"/>
    <p:sldId id="482" r:id="rId8"/>
    <p:sldId id="483" r:id="rId9"/>
    <p:sldId id="437" r:id="rId10"/>
    <p:sldId id="471" r:id="rId11"/>
    <p:sldId id="467" r:id="rId12"/>
    <p:sldId id="472" r:id="rId13"/>
    <p:sldId id="454" r:id="rId14"/>
  </p:sldIdLst>
  <p:sldSz cx="12192000" cy="6858000"/>
  <p:notesSz cx="7099300" cy="9385300"/>
  <p:defaultTextStyle>
    <a:defPPr>
      <a:defRPr lang="ro-R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65A98"/>
    <a:srgbClr val="00C5E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7073" autoAdjust="0"/>
    <p:restoredTop sz="93353" autoAdjust="0"/>
  </p:normalViewPr>
  <p:slideViewPr>
    <p:cSldViewPr snapToGrid="0">
      <p:cViewPr varScale="1">
        <p:scale>
          <a:sx n="107" d="100"/>
          <a:sy n="107" d="100"/>
        </p:scale>
        <p:origin x="1206" y="114"/>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charts/_rels/chart1.xml.rels><?xml version="1.0" encoding="UTF-8" standalone="yes"?>
<Relationships xmlns="http://schemas.openxmlformats.org/package/2006/relationships"><Relationship Id="rId3" Type="http://schemas.openxmlformats.org/officeDocument/2006/relationships/oleObject" Target="file:///C:\A_USER_FILES\Desktop\Centre%20Donatori%20Registru.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file:///C:\A_USER_FILES\Desktop\Centre%20Donatori%20Registru.xlsx"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file:///\\Users\paesio\Desktop\Tabel%20pacienti%20la%202023.xlsx" TargetMode="External"/><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oleObject" Target="file:///\\Users\paesio\Desktop\Tabel%20pacienti%20la%202023-%20fara%20procente.xlsx" TargetMode="External"/></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1" i="0" u="none" strike="noStrike" kern="1200" spc="0" baseline="0">
                <a:solidFill>
                  <a:schemeClr val="tx2"/>
                </a:solidFill>
                <a:latin typeface="+mn-lt"/>
                <a:ea typeface="+mn-ea"/>
                <a:cs typeface="+mn-cs"/>
              </a:defRPr>
            </a:pPr>
            <a:r>
              <a:rPr lang="en-GB" b="1" dirty="0" err="1">
                <a:solidFill>
                  <a:schemeClr val="tx2"/>
                </a:solidFill>
              </a:rPr>
              <a:t>Distribuție</a:t>
            </a:r>
            <a:endParaRPr lang="en-GB" b="1" dirty="0">
              <a:solidFill>
                <a:schemeClr val="tx2"/>
              </a:solidFill>
            </a:endParaRPr>
          </a:p>
          <a:p>
            <a:pPr>
              <a:defRPr b="1">
                <a:solidFill>
                  <a:schemeClr val="tx2"/>
                </a:solidFill>
              </a:defRPr>
            </a:pPr>
            <a:r>
              <a:rPr lang="en-GB" b="1" baseline="0" dirty="0">
                <a:solidFill>
                  <a:schemeClr val="tx2"/>
                </a:solidFill>
              </a:rPr>
              <a:t> </a:t>
            </a:r>
            <a:r>
              <a:rPr lang="en-GB" b="1" baseline="0" dirty="0" err="1">
                <a:solidFill>
                  <a:schemeClr val="tx2"/>
                </a:solidFill>
              </a:rPr>
              <a:t>donatori</a:t>
            </a:r>
            <a:r>
              <a:rPr lang="en-GB" b="1" baseline="0" dirty="0">
                <a:solidFill>
                  <a:schemeClr val="tx2"/>
                </a:solidFill>
              </a:rPr>
              <a:t> </a:t>
            </a:r>
            <a:r>
              <a:rPr lang="en-GB" b="1" baseline="0" dirty="0" err="1">
                <a:solidFill>
                  <a:schemeClr val="tx2"/>
                </a:solidFill>
              </a:rPr>
              <a:t>pe</a:t>
            </a:r>
            <a:r>
              <a:rPr lang="en-GB" b="1" baseline="0" dirty="0">
                <a:solidFill>
                  <a:schemeClr val="tx2"/>
                </a:solidFill>
              </a:rPr>
              <a:t> </a:t>
            </a:r>
            <a:r>
              <a:rPr lang="en-GB" b="1" baseline="0" dirty="0" err="1">
                <a:solidFill>
                  <a:schemeClr val="tx2"/>
                </a:solidFill>
              </a:rPr>
              <a:t>grupe</a:t>
            </a:r>
            <a:r>
              <a:rPr lang="en-GB" b="1" baseline="0" dirty="0">
                <a:solidFill>
                  <a:schemeClr val="tx2"/>
                </a:solidFill>
              </a:rPr>
              <a:t> de </a:t>
            </a:r>
            <a:r>
              <a:rPr lang="en-GB" b="1" baseline="0" dirty="0" err="1">
                <a:solidFill>
                  <a:schemeClr val="tx2"/>
                </a:solidFill>
              </a:rPr>
              <a:t>vârstă</a:t>
            </a:r>
            <a:endParaRPr lang="en-GB" b="1" dirty="0">
              <a:solidFill>
                <a:schemeClr val="tx2"/>
              </a:solidFill>
            </a:endParaRPr>
          </a:p>
        </c:rich>
      </c:tx>
      <c:layout/>
      <c:overlay val="0"/>
      <c:spPr>
        <a:noFill/>
        <a:ln>
          <a:noFill/>
        </a:ln>
        <a:effectLst/>
      </c:spPr>
      <c:txPr>
        <a:bodyPr rot="0" spcFirstLastPara="1" vertOverflow="ellipsis" vert="horz" wrap="square" anchor="ctr" anchorCtr="1"/>
        <a:lstStyle/>
        <a:p>
          <a:pPr>
            <a:defRPr sz="1400" b="1" i="0" u="none" strike="noStrike" kern="1200" spc="0" baseline="0">
              <a:solidFill>
                <a:schemeClr val="tx2"/>
              </a:solidFill>
              <a:latin typeface="+mn-lt"/>
              <a:ea typeface="+mn-ea"/>
              <a:cs typeface="+mn-cs"/>
            </a:defRPr>
          </a:pPr>
          <a:endParaRPr lang="en-US"/>
        </a:p>
      </c:txPr>
    </c:title>
    <c:autoTitleDeleted val="0"/>
    <c:plotArea>
      <c:layout/>
      <c:barChart>
        <c:barDir val="col"/>
        <c:grouping val="clustered"/>
        <c:varyColors val="0"/>
        <c:ser>
          <c:idx val="0"/>
          <c:order val="0"/>
          <c:tx>
            <c:strRef>
              <c:f>Sheet4!$B$1</c:f>
              <c:strCache>
                <c:ptCount val="1"/>
                <c:pt idx="0">
                  <c:v>Bărbați</c:v>
                </c:pt>
              </c:strCache>
            </c:strRef>
          </c:tx>
          <c:spPr>
            <a:solidFill>
              <a:schemeClr val="accent1"/>
            </a:solidFill>
            <a:ln>
              <a:noFill/>
            </a:ln>
            <a:effectLst/>
          </c:spPr>
          <c:invertIfNegative val="0"/>
          <c:cat>
            <c:strRef>
              <c:f>Sheet4!$A$2:$A$6</c:f>
              <c:strCache>
                <c:ptCount val="5"/>
                <c:pt idx="0">
                  <c:v>18-25 ani</c:v>
                </c:pt>
                <c:pt idx="1">
                  <c:v>26-35 ani</c:v>
                </c:pt>
                <c:pt idx="2">
                  <c:v>36-45 ani</c:v>
                </c:pt>
                <c:pt idx="3">
                  <c:v>46-55 ani</c:v>
                </c:pt>
                <c:pt idx="4">
                  <c:v>56-99 ani</c:v>
                </c:pt>
              </c:strCache>
            </c:strRef>
          </c:cat>
          <c:val>
            <c:numRef>
              <c:f>Sheet4!$B$2:$B$6</c:f>
              <c:numCache>
                <c:formatCode>General</c:formatCode>
                <c:ptCount val="5"/>
                <c:pt idx="0">
                  <c:v>6565</c:v>
                </c:pt>
                <c:pt idx="1">
                  <c:v>20478</c:v>
                </c:pt>
                <c:pt idx="2">
                  <c:v>17681</c:v>
                </c:pt>
                <c:pt idx="3">
                  <c:v>7385</c:v>
                </c:pt>
                <c:pt idx="4">
                  <c:v>168</c:v>
                </c:pt>
              </c:numCache>
            </c:numRef>
          </c:val>
          <c:extLst>
            <c:ext xmlns:c16="http://schemas.microsoft.com/office/drawing/2014/chart" uri="{C3380CC4-5D6E-409C-BE32-E72D297353CC}">
              <c16:uniqueId val="{00000000-FCEE-4E21-B799-B58A81B71448}"/>
            </c:ext>
          </c:extLst>
        </c:ser>
        <c:ser>
          <c:idx val="1"/>
          <c:order val="1"/>
          <c:tx>
            <c:strRef>
              <c:f>Sheet4!$C$1</c:f>
              <c:strCache>
                <c:ptCount val="1"/>
                <c:pt idx="0">
                  <c:v>Femei</c:v>
                </c:pt>
              </c:strCache>
            </c:strRef>
          </c:tx>
          <c:spPr>
            <a:solidFill>
              <a:srgbClr val="FF0000"/>
            </a:solidFill>
            <a:ln>
              <a:noFill/>
            </a:ln>
            <a:effectLst/>
          </c:spPr>
          <c:invertIfNegative val="0"/>
          <c:cat>
            <c:strRef>
              <c:f>Sheet4!$A$2:$A$6</c:f>
              <c:strCache>
                <c:ptCount val="5"/>
                <c:pt idx="0">
                  <c:v>18-25 ani</c:v>
                </c:pt>
                <c:pt idx="1">
                  <c:v>26-35 ani</c:v>
                </c:pt>
                <c:pt idx="2">
                  <c:v>36-45 ani</c:v>
                </c:pt>
                <c:pt idx="3">
                  <c:v>46-55 ani</c:v>
                </c:pt>
                <c:pt idx="4">
                  <c:v>56-99 ani</c:v>
                </c:pt>
              </c:strCache>
            </c:strRef>
          </c:cat>
          <c:val>
            <c:numRef>
              <c:f>Sheet4!$C$2:$C$6</c:f>
              <c:numCache>
                <c:formatCode>General</c:formatCode>
                <c:ptCount val="5"/>
                <c:pt idx="0">
                  <c:v>5694</c:v>
                </c:pt>
                <c:pt idx="1">
                  <c:v>14685</c:v>
                </c:pt>
                <c:pt idx="2">
                  <c:v>13939</c:v>
                </c:pt>
                <c:pt idx="3">
                  <c:v>6706</c:v>
                </c:pt>
                <c:pt idx="4">
                  <c:v>156</c:v>
                </c:pt>
              </c:numCache>
            </c:numRef>
          </c:val>
          <c:extLst>
            <c:ext xmlns:c16="http://schemas.microsoft.com/office/drawing/2014/chart" uri="{C3380CC4-5D6E-409C-BE32-E72D297353CC}">
              <c16:uniqueId val="{00000001-FCEE-4E21-B799-B58A81B71448}"/>
            </c:ext>
          </c:extLst>
        </c:ser>
        <c:dLbls>
          <c:showLegendKey val="0"/>
          <c:showVal val="0"/>
          <c:showCatName val="0"/>
          <c:showSerName val="0"/>
          <c:showPercent val="0"/>
          <c:showBubbleSize val="0"/>
        </c:dLbls>
        <c:gapWidth val="219"/>
        <c:overlap val="-27"/>
        <c:axId val="1480851984"/>
        <c:axId val="1480853632"/>
      </c:barChart>
      <c:catAx>
        <c:axId val="148085198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480853632"/>
        <c:crosses val="autoZero"/>
        <c:auto val="1"/>
        <c:lblAlgn val="ctr"/>
        <c:lblOffset val="100"/>
        <c:noMultiLvlLbl val="0"/>
      </c:catAx>
      <c:valAx>
        <c:axId val="1480853632"/>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480851984"/>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1" i="0" u="none" strike="noStrike" kern="1200" spc="0" baseline="0">
                <a:solidFill>
                  <a:schemeClr val="tx2"/>
                </a:solidFill>
                <a:latin typeface="+mn-lt"/>
                <a:ea typeface="+mn-ea"/>
                <a:cs typeface="+mn-cs"/>
              </a:defRPr>
            </a:pPr>
            <a:r>
              <a:rPr lang="en-US">
                <a:solidFill>
                  <a:schemeClr val="tx2"/>
                </a:solidFill>
              </a:rPr>
              <a:t>Distribuție donatori Registru pe Centre Donatori</a:t>
            </a:r>
          </a:p>
        </c:rich>
      </c:tx>
      <c:layout/>
      <c:overlay val="0"/>
      <c:spPr>
        <a:noFill/>
        <a:ln>
          <a:noFill/>
        </a:ln>
        <a:effectLst/>
      </c:spPr>
      <c:txPr>
        <a:bodyPr rot="0" spcFirstLastPara="1" vertOverflow="ellipsis" vert="horz" wrap="square" anchor="ctr" anchorCtr="1"/>
        <a:lstStyle/>
        <a:p>
          <a:pPr>
            <a:defRPr sz="1400" b="1" i="0" u="none" strike="noStrike" kern="1200" spc="0" baseline="0">
              <a:solidFill>
                <a:schemeClr val="tx2"/>
              </a:solidFill>
              <a:latin typeface="+mn-lt"/>
              <a:ea typeface="+mn-ea"/>
              <a:cs typeface="+mn-cs"/>
            </a:defRPr>
          </a:pPr>
          <a:endParaRPr lang="en-US"/>
        </a:p>
      </c:txPr>
    </c:title>
    <c:autoTitleDeleted val="0"/>
    <c:plotArea>
      <c:layout/>
      <c:barChart>
        <c:barDir val="col"/>
        <c:grouping val="clustered"/>
        <c:varyColors val="0"/>
        <c:ser>
          <c:idx val="0"/>
          <c:order val="0"/>
          <c:tx>
            <c:strRef>
              <c:f>Sheet3!$B$1</c:f>
              <c:strCache>
                <c:ptCount val="1"/>
                <c:pt idx="0">
                  <c:v>Număr Donatori</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Sheet3!$A$2:$A$17</c:f>
              <c:strCache>
                <c:ptCount val="16"/>
                <c:pt idx="0">
                  <c:v>Oradea</c:v>
                </c:pt>
                <c:pt idx="1">
                  <c:v>Bucuresti</c:v>
                </c:pt>
                <c:pt idx="2">
                  <c:v>Timisoara</c:v>
                </c:pt>
                <c:pt idx="3">
                  <c:v>Arad</c:v>
                </c:pt>
                <c:pt idx="4">
                  <c:v>Olt</c:v>
                </c:pt>
                <c:pt idx="5">
                  <c:v>Galati</c:v>
                </c:pt>
                <c:pt idx="6">
                  <c:v>Prahova</c:v>
                </c:pt>
                <c:pt idx="7">
                  <c:v>Cluj</c:v>
                </c:pt>
                <c:pt idx="8">
                  <c:v>Spital Floreasca</c:v>
                </c:pt>
                <c:pt idx="9">
                  <c:v>Bacau</c:v>
                </c:pt>
                <c:pt idx="10">
                  <c:v>RNDVCSH</c:v>
                </c:pt>
                <c:pt idx="11">
                  <c:v>Targu Mures</c:v>
                </c:pt>
                <c:pt idx="12">
                  <c:v>Salaj</c:v>
                </c:pt>
                <c:pt idx="13">
                  <c:v>SUUB</c:v>
                </c:pt>
                <c:pt idx="14">
                  <c:v>CTS Slobozia</c:v>
                </c:pt>
                <c:pt idx="15">
                  <c:v>Valcea </c:v>
                </c:pt>
              </c:strCache>
            </c:strRef>
          </c:cat>
          <c:val>
            <c:numRef>
              <c:f>Sheet3!$B$2:$B$17</c:f>
              <c:numCache>
                <c:formatCode>General</c:formatCode>
                <c:ptCount val="16"/>
                <c:pt idx="0">
                  <c:v>13090</c:v>
                </c:pt>
                <c:pt idx="1">
                  <c:v>9724</c:v>
                </c:pt>
                <c:pt idx="2">
                  <c:v>9075</c:v>
                </c:pt>
                <c:pt idx="3">
                  <c:v>8633</c:v>
                </c:pt>
                <c:pt idx="4">
                  <c:v>8069</c:v>
                </c:pt>
                <c:pt idx="5">
                  <c:v>7613</c:v>
                </c:pt>
                <c:pt idx="6">
                  <c:v>5869</c:v>
                </c:pt>
                <c:pt idx="7">
                  <c:v>5169</c:v>
                </c:pt>
                <c:pt idx="8">
                  <c:v>4479</c:v>
                </c:pt>
                <c:pt idx="9">
                  <c:v>4420</c:v>
                </c:pt>
                <c:pt idx="10">
                  <c:v>3283</c:v>
                </c:pt>
                <c:pt idx="11">
                  <c:v>3140</c:v>
                </c:pt>
                <c:pt idx="12">
                  <c:v>2267</c:v>
                </c:pt>
                <c:pt idx="13">
                  <c:v>2101</c:v>
                </c:pt>
                <c:pt idx="14">
                  <c:v>1457</c:v>
                </c:pt>
                <c:pt idx="15">
                  <c:v>1233</c:v>
                </c:pt>
              </c:numCache>
            </c:numRef>
          </c:val>
          <c:extLst>
            <c:ext xmlns:c16="http://schemas.microsoft.com/office/drawing/2014/chart" uri="{C3380CC4-5D6E-409C-BE32-E72D297353CC}">
              <c16:uniqueId val="{00000000-4947-4278-9C72-A73DF32ED75E}"/>
            </c:ext>
          </c:extLst>
        </c:ser>
        <c:dLbls>
          <c:showLegendKey val="0"/>
          <c:showVal val="0"/>
          <c:showCatName val="0"/>
          <c:showSerName val="0"/>
          <c:showPercent val="0"/>
          <c:showBubbleSize val="0"/>
        </c:dLbls>
        <c:gapWidth val="182"/>
        <c:axId val="1470480208"/>
        <c:axId val="1470481856"/>
      </c:barChart>
      <c:catAx>
        <c:axId val="147048020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470481856"/>
        <c:crosses val="autoZero"/>
        <c:auto val="1"/>
        <c:lblAlgn val="ctr"/>
        <c:lblOffset val="100"/>
        <c:noMultiLvlLbl val="0"/>
      </c:catAx>
      <c:valAx>
        <c:axId val="147048185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470480208"/>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1" i="0" u="none" strike="noStrike" kern="1200" cap="all" spc="120" normalizeH="0" baseline="0">
                <a:solidFill>
                  <a:schemeClr val="tx1">
                    <a:lumMod val="65000"/>
                    <a:lumOff val="35000"/>
                  </a:schemeClr>
                </a:solidFill>
                <a:latin typeface="+mn-lt"/>
                <a:ea typeface="+mn-ea"/>
                <a:cs typeface="+mn-cs"/>
              </a:defRPr>
            </a:pPr>
            <a:r>
              <a:rPr lang="en-GB">
                <a:solidFill>
                  <a:schemeClr val="accent5"/>
                </a:solidFill>
              </a:rPr>
              <a:t>PROCEDURI</a:t>
            </a:r>
            <a:r>
              <a:rPr lang="en-GB" baseline="0">
                <a:solidFill>
                  <a:schemeClr val="accent5"/>
                </a:solidFill>
              </a:rPr>
              <a:t> TRANSPLANT</a:t>
            </a:r>
            <a:endParaRPr lang="en-GB">
              <a:solidFill>
                <a:schemeClr val="accent5"/>
              </a:solidFill>
            </a:endParaRPr>
          </a:p>
        </c:rich>
      </c:tx>
      <c:layout/>
      <c:overlay val="0"/>
      <c:spPr>
        <a:noFill/>
        <a:ln>
          <a:noFill/>
        </a:ln>
        <a:effectLst/>
      </c:spPr>
      <c:txPr>
        <a:bodyPr rot="0" spcFirstLastPara="1" vertOverflow="ellipsis" vert="horz" wrap="square" anchor="ctr" anchorCtr="1"/>
        <a:lstStyle/>
        <a:p>
          <a:pPr>
            <a:defRPr sz="1600" b="1" i="0" u="none" strike="noStrike" kern="1200" cap="all" spc="120" normalizeH="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1.2593709095236206E-2"/>
          <c:y val="0.27822537046632489"/>
          <c:w val="0.97481258180952757"/>
          <c:h val="0.62662520027578728"/>
        </c:manualLayout>
      </c:layout>
      <c:barChart>
        <c:barDir val="col"/>
        <c:grouping val="stacked"/>
        <c:varyColors val="0"/>
        <c:ser>
          <c:idx val="0"/>
          <c:order val="0"/>
          <c:tx>
            <c:strRef>
              <c:f>'Tabel pacienti 2012-2022.09.17'!$B$28</c:f>
              <c:strCache>
                <c:ptCount val="1"/>
                <c:pt idx="0">
                  <c:v>TX</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lt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a:solidFill>
                        <a:schemeClr val="tx1">
                          <a:lumMod val="35000"/>
                          <a:lumOff val="65000"/>
                        </a:schemeClr>
                      </a:solidFill>
                    </a:ln>
                    <a:effectLst/>
                  </c:spPr>
                </c15:leaderLines>
              </c:ext>
            </c:extLst>
          </c:dLbls>
          <c:cat>
            <c:numRef>
              <c:f>'Tabel pacienti 2012-2022.09.17'!$C$22:$M$22</c:f>
              <c:numCache>
                <c:formatCode>General</c:formatCode>
                <c:ptCount val="11"/>
                <c:pt idx="0">
                  <c:v>2012</c:v>
                </c:pt>
                <c:pt idx="1">
                  <c:v>2013</c:v>
                </c:pt>
                <c:pt idx="2">
                  <c:v>2014</c:v>
                </c:pt>
                <c:pt idx="3">
                  <c:v>2015</c:v>
                </c:pt>
                <c:pt idx="4">
                  <c:v>2016</c:v>
                </c:pt>
                <c:pt idx="5">
                  <c:v>2017</c:v>
                </c:pt>
                <c:pt idx="6">
                  <c:v>2018</c:v>
                </c:pt>
                <c:pt idx="7">
                  <c:v>2019</c:v>
                </c:pt>
                <c:pt idx="8">
                  <c:v>2020</c:v>
                </c:pt>
                <c:pt idx="9">
                  <c:v>2021</c:v>
                </c:pt>
                <c:pt idx="10">
                  <c:v>2022</c:v>
                </c:pt>
              </c:numCache>
            </c:numRef>
          </c:cat>
          <c:val>
            <c:numRef>
              <c:f>'Tabel pacienti 2012-2022.09.17'!$C$28:$M$28</c:f>
              <c:numCache>
                <c:formatCode>General</c:formatCode>
                <c:ptCount val="11"/>
                <c:pt idx="0">
                  <c:v>0</c:v>
                </c:pt>
                <c:pt idx="1">
                  <c:v>17</c:v>
                </c:pt>
                <c:pt idx="2">
                  <c:v>29</c:v>
                </c:pt>
                <c:pt idx="3">
                  <c:v>31</c:v>
                </c:pt>
                <c:pt idx="4">
                  <c:v>46</c:v>
                </c:pt>
                <c:pt idx="5">
                  <c:v>36</c:v>
                </c:pt>
                <c:pt idx="6">
                  <c:v>43</c:v>
                </c:pt>
                <c:pt idx="7">
                  <c:v>50</c:v>
                </c:pt>
                <c:pt idx="8">
                  <c:v>40</c:v>
                </c:pt>
                <c:pt idx="9">
                  <c:v>52</c:v>
                </c:pt>
                <c:pt idx="10">
                  <c:v>53</c:v>
                </c:pt>
              </c:numCache>
            </c:numRef>
          </c:val>
          <c:extLst>
            <c:ext xmlns:c16="http://schemas.microsoft.com/office/drawing/2014/chart" uri="{C3380CC4-5D6E-409C-BE32-E72D297353CC}">
              <c16:uniqueId val="{00000000-B37D-5347-B480-8E4064CD6923}"/>
            </c:ext>
          </c:extLst>
        </c:ser>
        <c:ser>
          <c:idx val="1"/>
          <c:order val="1"/>
          <c:tx>
            <c:strRef>
              <c:f>'Tabel pacienti 2012-2022.09.17'!$B$29</c:f>
              <c:strCache>
                <c:ptCount val="1"/>
                <c:pt idx="0">
                  <c:v>DLI</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lt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a:solidFill>
                        <a:schemeClr val="tx1">
                          <a:lumMod val="35000"/>
                          <a:lumOff val="65000"/>
                        </a:schemeClr>
                      </a:solidFill>
                    </a:ln>
                    <a:effectLst/>
                  </c:spPr>
                </c15:leaderLines>
              </c:ext>
            </c:extLst>
          </c:dLbls>
          <c:cat>
            <c:numRef>
              <c:f>'Tabel pacienti 2012-2022.09.17'!$C$22:$M$22</c:f>
              <c:numCache>
                <c:formatCode>General</c:formatCode>
                <c:ptCount val="11"/>
                <c:pt idx="0">
                  <c:v>2012</c:v>
                </c:pt>
                <c:pt idx="1">
                  <c:v>2013</c:v>
                </c:pt>
                <c:pt idx="2">
                  <c:v>2014</c:v>
                </c:pt>
                <c:pt idx="3">
                  <c:v>2015</c:v>
                </c:pt>
                <c:pt idx="4">
                  <c:v>2016</c:v>
                </c:pt>
                <c:pt idx="5">
                  <c:v>2017</c:v>
                </c:pt>
                <c:pt idx="6">
                  <c:v>2018</c:v>
                </c:pt>
                <c:pt idx="7">
                  <c:v>2019</c:v>
                </c:pt>
                <c:pt idx="8">
                  <c:v>2020</c:v>
                </c:pt>
                <c:pt idx="9">
                  <c:v>2021</c:v>
                </c:pt>
                <c:pt idx="10">
                  <c:v>2022</c:v>
                </c:pt>
              </c:numCache>
            </c:numRef>
          </c:cat>
          <c:val>
            <c:numRef>
              <c:f>'Tabel pacienti 2012-2022.09.17'!$C$29:$M$29</c:f>
              <c:numCache>
                <c:formatCode>General</c:formatCode>
                <c:ptCount val="11"/>
                <c:pt idx="0">
                  <c:v>0</c:v>
                </c:pt>
                <c:pt idx="1">
                  <c:v>0</c:v>
                </c:pt>
                <c:pt idx="2">
                  <c:v>4</c:v>
                </c:pt>
                <c:pt idx="3">
                  <c:v>2</c:v>
                </c:pt>
                <c:pt idx="4">
                  <c:v>1</c:v>
                </c:pt>
                <c:pt idx="5">
                  <c:v>2</c:v>
                </c:pt>
                <c:pt idx="6">
                  <c:v>5</c:v>
                </c:pt>
                <c:pt idx="7">
                  <c:v>4</c:v>
                </c:pt>
                <c:pt idx="8">
                  <c:v>6</c:v>
                </c:pt>
                <c:pt idx="9">
                  <c:v>9</c:v>
                </c:pt>
                <c:pt idx="10">
                  <c:v>9</c:v>
                </c:pt>
              </c:numCache>
            </c:numRef>
          </c:val>
          <c:extLst>
            <c:ext xmlns:c16="http://schemas.microsoft.com/office/drawing/2014/chart" uri="{C3380CC4-5D6E-409C-BE32-E72D297353CC}">
              <c16:uniqueId val="{00000001-B37D-5347-B480-8E4064CD6923}"/>
            </c:ext>
          </c:extLst>
        </c:ser>
        <c:dLbls>
          <c:dLblPos val="ctr"/>
          <c:showLegendKey val="0"/>
          <c:showVal val="1"/>
          <c:showCatName val="0"/>
          <c:showSerName val="0"/>
          <c:showPercent val="0"/>
          <c:showBubbleSize val="0"/>
        </c:dLbls>
        <c:gapWidth val="79"/>
        <c:overlap val="100"/>
        <c:axId val="1501800432"/>
        <c:axId val="1501802080"/>
      </c:barChart>
      <c:catAx>
        <c:axId val="1501800432"/>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1" i="0" u="none" strike="noStrike" kern="1200" cap="all" spc="120" normalizeH="0" baseline="0">
                <a:solidFill>
                  <a:schemeClr val="tx1">
                    <a:lumMod val="65000"/>
                    <a:lumOff val="35000"/>
                  </a:schemeClr>
                </a:solidFill>
                <a:latin typeface="+mn-lt"/>
                <a:ea typeface="+mn-ea"/>
                <a:cs typeface="+mn-cs"/>
              </a:defRPr>
            </a:pPr>
            <a:endParaRPr lang="en-US"/>
          </a:p>
        </c:txPr>
        <c:crossAx val="1501802080"/>
        <c:crosses val="autoZero"/>
        <c:auto val="1"/>
        <c:lblAlgn val="ctr"/>
        <c:lblOffset val="100"/>
        <c:noMultiLvlLbl val="0"/>
      </c:catAx>
      <c:valAx>
        <c:axId val="1501802080"/>
        <c:scaling>
          <c:orientation val="minMax"/>
        </c:scaling>
        <c:delete val="1"/>
        <c:axPos val="l"/>
        <c:numFmt formatCode="General" sourceLinked="1"/>
        <c:majorTickMark val="none"/>
        <c:minorTickMark val="none"/>
        <c:tickLblPos val="nextTo"/>
        <c:crossAx val="1501800432"/>
        <c:crosses val="autoZero"/>
        <c:crossBetween val="between"/>
      </c:valAx>
      <c:spPr>
        <a:noFill/>
        <a:ln>
          <a:noFill/>
        </a:ln>
        <a:effectLst/>
      </c:spPr>
    </c:plotArea>
    <c:legend>
      <c:legendPos val="t"/>
      <c:layout/>
      <c:overlay val="0"/>
      <c:spPr>
        <a:noFill/>
        <a:ln>
          <a:noFill/>
        </a:ln>
        <a:effectLst/>
      </c:spPr>
      <c:txPr>
        <a:bodyPr rot="0" spcFirstLastPara="1" vertOverflow="ellipsis" vert="horz" wrap="square" anchor="ctr" anchorCtr="1"/>
        <a:lstStyle/>
        <a:p>
          <a:pPr>
            <a:defRPr sz="1200" b="1"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areaChart>
        <c:grouping val="stacked"/>
        <c:varyColors val="0"/>
        <c:ser>
          <c:idx val="0"/>
          <c:order val="0"/>
          <c:tx>
            <c:strRef>
              <c:f>'Tabel pacienti 2012-2022.09.17'!$B$37</c:f>
              <c:strCache>
                <c:ptCount val="1"/>
                <c:pt idx="0">
                  <c:v>Total pacienti români</c:v>
                </c:pt>
              </c:strCache>
            </c:strRef>
          </c:tx>
          <c:spPr>
            <a:solidFill>
              <a:srgbClr val="FF85FF"/>
            </a:solidFill>
            <a:ln>
              <a:noFill/>
            </a:ln>
            <a:effectLst/>
          </c:spPr>
          <c:dLbls>
            <c:dLbl>
              <c:idx val="0"/>
              <c:layout/>
              <c:tx>
                <c:rich>
                  <a:bodyPr rot="0" spcFirstLastPara="1" vertOverflow="ellipsis" vert="horz" wrap="square" lIns="38100" tIns="19050" rIns="38100" bIns="19050" anchor="ctr" anchorCtr="1">
                    <a:noAutofit/>
                  </a:bodyPr>
                  <a:lstStyle/>
                  <a:p>
                    <a:pPr>
                      <a:defRPr sz="2000" b="0" i="0" u="none" strike="noStrike" kern="1200" baseline="0">
                        <a:solidFill>
                          <a:schemeClr val="tx1">
                            <a:lumMod val="75000"/>
                            <a:lumOff val="25000"/>
                          </a:schemeClr>
                        </a:solidFill>
                        <a:latin typeface="+mn-lt"/>
                        <a:ea typeface="+mn-ea"/>
                        <a:cs typeface="+mn-cs"/>
                      </a:defRPr>
                    </a:pPr>
                    <a:fld id="{A35A96D8-8764-6540-B2D3-4BE7797D4BFA}" type="SERIESNAME">
                      <a:rPr lang="en-US" sz="2000" b="0"/>
                      <a:pPr>
                        <a:defRPr sz="2000" b="0" i="0" u="none" strike="noStrike" kern="1200" baseline="0">
                          <a:solidFill>
                            <a:schemeClr val="tx1">
                              <a:lumMod val="75000"/>
                              <a:lumOff val="25000"/>
                            </a:schemeClr>
                          </a:solidFill>
                          <a:latin typeface="+mn-lt"/>
                          <a:ea typeface="+mn-ea"/>
                          <a:cs typeface="+mn-cs"/>
                        </a:defRPr>
                      </a:pPr>
                      <a:t>[SERIES NAME]</a:t>
                    </a:fld>
                    <a:endParaRPr lang="en-US"/>
                  </a:p>
                </c:rich>
              </c:tx>
              <c:spPr>
                <a:noFill/>
                <a:ln>
                  <a:noFill/>
                </a:ln>
                <a:effectLst/>
              </c:spPr>
              <c:showLegendKey val="0"/>
              <c:showVal val="0"/>
              <c:showCatName val="0"/>
              <c:showSerName val="1"/>
              <c:showPercent val="0"/>
              <c:showBubbleSize val="0"/>
              <c:extLst>
                <c:ext xmlns:c15="http://schemas.microsoft.com/office/drawing/2012/chart" uri="{CE6537A1-D6FC-4f65-9D91-7224C49458BB}">
                  <c15:spPr xmlns:c15="http://schemas.microsoft.com/office/drawing/2012/chart">
                    <a:prstGeom prst="rect">
                      <a:avLst/>
                    </a:prstGeom>
                  </c15:spPr>
                  <c15:layout/>
                  <c15:dlblFieldTable/>
                  <c15:showDataLabelsRange val="0"/>
                </c:ext>
                <c:ext xmlns:c16="http://schemas.microsoft.com/office/drawing/2014/chart" uri="{C3380CC4-5D6E-409C-BE32-E72D297353CC}">
                  <c16:uniqueId val="{00000000-6DFC-2840-BE59-CF0D03740EFF}"/>
                </c:ext>
              </c:extLst>
            </c:dLbl>
            <c:spPr>
              <a:noFill/>
              <a:ln>
                <a:noFill/>
              </a:ln>
              <a:effectLst/>
            </c:spPr>
            <c:txPr>
              <a:bodyPr rot="0" spcFirstLastPara="1" vertOverflow="ellipsis" vert="horz" wrap="square" lIns="38100" tIns="19050" rIns="38100" bIns="19050" anchor="ctr" anchorCtr="1">
                <a:spAutoFit/>
              </a:bodyPr>
              <a:lstStyle/>
              <a:p>
                <a:pPr>
                  <a:defRPr sz="20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1"/>
            <c:showPercent val="0"/>
            <c:showBubbleSize val="0"/>
            <c:showLeaderLines val="0"/>
            <c:extLst>
              <c:ext xmlns:c15="http://schemas.microsoft.com/office/drawing/2012/chart" uri="{CE6537A1-D6FC-4f65-9D91-7224C49458BB}">
                <c15:showLeaderLines val="0"/>
              </c:ext>
            </c:extLst>
          </c:dLbls>
          <c:cat>
            <c:numRef>
              <c:f>'Tabel pacienti 2012-2022.09.17'!$C$36:$M$36</c:f>
              <c:numCache>
                <c:formatCode>General</c:formatCode>
                <c:ptCount val="11"/>
                <c:pt idx="0">
                  <c:v>2012</c:v>
                </c:pt>
                <c:pt idx="1">
                  <c:v>2013</c:v>
                </c:pt>
                <c:pt idx="2">
                  <c:v>2014</c:v>
                </c:pt>
                <c:pt idx="3">
                  <c:v>2015</c:v>
                </c:pt>
                <c:pt idx="4">
                  <c:v>2016</c:v>
                </c:pt>
                <c:pt idx="5">
                  <c:v>2017</c:v>
                </c:pt>
                <c:pt idx="6">
                  <c:v>2018</c:v>
                </c:pt>
                <c:pt idx="7">
                  <c:v>2019</c:v>
                </c:pt>
                <c:pt idx="8">
                  <c:v>2020</c:v>
                </c:pt>
                <c:pt idx="9">
                  <c:v>2021</c:v>
                </c:pt>
                <c:pt idx="10">
                  <c:v>2022</c:v>
                </c:pt>
              </c:numCache>
            </c:numRef>
          </c:cat>
          <c:val>
            <c:numRef>
              <c:f>'Tabel pacienti 2012-2022.09.17'!$C$37:$M$37</c:f>
              <c:numCache>
                <c:formatCode>General</c:formatCode>
                <c:ptCount val="11"/>
                <c:pt idx="0">
                  <c:v>22</c:v>
                </c:pt>
                <c:pt idx="1">
                  <c:v>55</c:v>
                </c:pt>
                <c:pt idx="2">
                  <c:v>80</c:v>
                </c:pt>
                <c:pt idx="3">
                  <c:v>88</c:v>
                </c:pt>
                <c:pt idx="4">
                  <c:v>91</c:v>
                </c:pt>
                <c:pt idx="5">
                  <c:v>82</c:v>
                </c:pt>
                <c:pt idx="6">
                  <c:v>112</c:v>
                </c:pt>
                <c:pt idx="7">
                  <c:v>109</c:v>
                </c:pt>
                <c:pt idx="8">
                  <c:v>105</c:v>
                </c:pt>
                <c:pt idx="9">
                  <c:v>130</c:v>
                </c:pt>
                <c:pt idx="10">
                  <c:v>124</c:v>
                </c:pt>
              </c:numCache>
            </c:numRef>
          </c:val>
          <c:extLst>
            <c:ext xmlns:c16="http://schemas.microsoft.com/office/drawing/2014/chart" uri="{C3380CC4-5D6E-409C-BE32-E72D297353CC}">
              <c16:uniqueId val="{00000001-6DFC-2840-BE59-CF0D03740EFF}"/>
            </c:ext>
          </c:extLst>
        </c:ser>
        <c:ser>
          <c:idx val="1"/>
          <c:order val="1"/>
          <c:tx>
            <c:strRef>
              <c:f>'Tabel pacienti 2012-2022.09.17'!$B$38</c:f>
              <c:strCache>
                <c:ptCount val="1"/>
                <c:pt idx="0">
                  <c:v>Număr pacienți fără donatori identificați</c:v>
                </c:pt>
              </c:strCache>
            </c:strRef>
          </c:tx>
          <c:spPr>
            <a:solidFill>
              <a:srgbClr val="7030A0"/>
            </a:solidFill>
            <a:ln>
              <a:noFill/>
            </a:ln>
            <a:effectLst/>
          </c:spPr>
          <c:cat>
            <c:numRef>
              <c:f>'Tabel pacienti 2012-2022.09.17'!$C$36:$M$36</c:f>
              <c:numCache>
                <c:formatCode>General</c:formatCode>
                <c:ptCount val="11"/>
                <c:pt idx="0">
                  <c:v>2012</c:v>
                </c:pt>
                <c:pt idx="1">
                  <c:v>2013</c:v>
                </c:pt>
                <c:pt idx="2">
                  <c:v>2014</c:v>
                </c:pt>
                <c:pt idx="3">
                  <c:v>2015</c:v>
                </c:pt>
                <c:pt idx="4">
                  <c:v>2016</c:v>
                </c:pt>
                <c:pt idx="5">
                  <c:v>2017</c:v>
                </c:pt>
                <c:pt idx="6">
                  <c:v>2018</c:v>
                </c:pt>
                <c:pt idx="7">
                  <c:v>2019</c:v>
                </c:pt>
                <c:pt idx="8">
                  <c:v>2020</c:v>
                </c:pt>
                <c:pt idx="9">
                  <c:v>2021</c:v>
                </c:pt>
                <c:pt idx="10">
                  <c:v>2022</c:v>
                </c:pt>
              </c:numCache>
            </c:numRef>
          </c:cat>
          <c:val>
            <c:numRef>
              <c:f>'Tabel pacienti 2012-2022.09.17'!$C$38:$M$38</c:f>
              <c:numCache>
                <c:formatCode>General</c:formatCode>
                <c:ptCount val="11"/>
                <c:pt idx="0">
                  <c:v>15</c:v>
                </c:pt>
                <c:pt idx="1">
                  <c:v>23</c:v>
                </c:pt>
                <c:pt idx="2">
                  <c:v>33</c:v>
                </c:pt>
                <c:pt idx="3">
                  <c:v>29</c:v>
                </c:pt>
                <c:pt idx="4">
                  <c:v>24</c:v>
                </c:pt>
                <c:pt idx="5">
                  <c:v>17</c:v>
                </c:pt>
                <c:pt idx="6">
                  <c:v>34</c:v>
                </c:pt>
                <c:pt idx="7">
                  <c:v>19</c:v>
                </c:pt>
                <c:pt idx="8">
                  <c:v>25</c:v>
                </c:pt>
                <c:pt idx="9">
                  <c:v>43</c:v>
                </c:pt>
                <c:pt idx="10">
                  <c:v>33</c:v>
                </c:pt>
              </c:numCache>
            </c:numRef>
          </c:val>
          <c:extLst>
            <c:ext xmlns:c16="http://schemas.microsoft.com/office/drawing/2014/chart" uri="{C3380CC4-5D6E-409C-BE32-E72D297353CC}">
              <c16:uniqueId val="{00000003-6DFC-2840-BE59-CF0D03740EFF}"/>
            </c:ext>
          </c:extLst>
        </c:ser>
        <c:dLbls>
          <c:showLegendKey val="0"/>
          <c:showVal val="0"/>
          <c:showCatName val="0"/>
          <c:showSerName val="0"/>
          <c:showPercent val="0"/>
          <c:showBubbleSize val="0"/>
        </c:dLbls>
        <c:axId val="1527079584"/>
        <c:axId val="1527081232"/>
      </c:areaChart>
      <c:catAx>
        <c:axId val="1527079584"/>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800" b="1" i="0" u="none" strike="noStrike" kern="1200" baseline="0">
                <a:solidFill>
                  <a:schemeClr val="tx1">
                    <a:lumMod val="65000"/>
                    <a:lumOff val="35000"/>
                  </a:schemeClr>
                </a:solidFill>
                <a:latin typeface="+mn-lt"/>
                <a:ea typeface="+mn-ea"/>
                <a:cs typeface="+mn-cs"/>
              </a:defRPr>
            </a:pPr>
            <a:endParaRPr lang="en-US"/>
          </a:p>
        </c:txPr>
        <c:crossAx val="1527081232"/>
        <c:crosses val="autoZero"/>
        <c:auto val="1"/>
        <c:lblAlgn val="ctr"/>
        <c:lblOffset val="100"/>
        <c:noMultiLvlLbl val="0"/>
      </c:catAx>
      <c:valAx>
        <c:axId val="1527081232"/>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527079584"/>
        <c:crosses val="autoZero"/>
        <c:crossBetween val="midCat"/>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legend>
    <c:plotVisOnly val="1"/>
    <c:dispBlanksAs val="zero"/>
    <c:showDLblsOverMax val="0"/>
  </c:chart>
  <c:spPr>
    <a:noFill/>
    <a:ln>
      <a:noFill/>
    </a:ln>
    <a:effectLst/>
  </c:spPr>
  <c:txPr>
    <a:bodyPr/>
    <a:lstStyle/>
    <a:p>
      <a:pPr>
        <a:defRPr/>
      </a:pPr>
      <a:endParaRPr lang="en-US"/>
    </a:p>
  </c:txPr>
  <c:externalData r:id="rId1">
    <c:autoUpdate val="0"/>
  </c:externalData>
  <c:userShapes r:id="rId2"/>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5244136106110044E-2"/>
          <c:y val="3.6337695021995957E-2"/>
          <c:w val="0.9277800865169632"/>
          <c:h val="0.81066084720533504"/>
        </c:manualLayout>
      </c:layout>
      <c:barChart>
        <c:barDir val="col"/>
        <c:grouping val="clustered"/>
        <c:varyColors val="0"/>
        <c:ser>
          <c:idx val="0"/>
          <c:order val="0"/>
          <c:tx>
            <c:strRef>
              <c:f>Sheet1!$B$1</c:f>
              <c:strCache>
                <c:ptCount val="1"/>
                <c:pt idx="0">
                  <c:v>Nr. pacienți străini</c:v>
                </c:pt>
              </c:strCache>
            </c:strRef>
          </c:tx>
          <c:spPr>
            <a:solidFill>
              <a:srgbClr val="4472C4"/>
            </a:solidFill>
            <a:ln w="24359">
              <a:noFill/>
            </a:ln>
          </c:spPr>
          <c:invertIfNegative val="0"/>
          <c:dLbls>
            <c:spPr>
              <a:noFill/>
              <a:ln w="24359">
                <a:noFill/>
              </a:ln>
            </c:sp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numRef>
              <c:f>Sheet1!$A$2:$A$11</c:f>
              <c:numCache>
                <c:formatCode>General</c:formatCode>
                <c:ptCount val="10"/>
                <c:pt idx="0">
                  <c:v>2013</c:v>
                </c:pt>
                <c:pt idx="1">
                  <c:v>2014</c:v>
                </c:pt>
                <c:pt idx="2">
                  <c:v>2015</c:v>
                </c:pt>
                <c:pt idx="3">
                  <c:v>2016</c:v>
                </c:pt>
                <c:pt idx="4">
                  <c:v>2017</c:v>
                </c:pt>
                <c:pt idx="5">
                  <c:v>2018</c:v>
                </c:pt>
                <c:pt idx="6">
                  <c:v>2019</c:v>
                </c:pt>
                <c:pt idx="7">
                  <c:v>2020</c:v>
                </c:pt>
                <c:pt idx="8">
                  <c:v>2021</c:v>
                </c:pt>
                <c:pt idx="9">
                  <c:v>2022</c:v>
                </c:pt>
              </c:numCache>
            </c:numRef>
          </c:cat>
          <c:val>
            <c:numRef>
              <c:f>Sheet1!$B$2:$B$11</c:f>
              <c:numCache>
                <c:formatCode>General</c:formatCode>
                <c:ptCount val="10"/>
                <c:pt idx="0">
                  <c:v>53</c:v>
                </c:pt>
                <c:pt idx="1">
                  <c:v>91</c:v>
                </c:pt>
                <c:pt idx="2">
                  <c:v>132</c:v>
                </c:pt>
                <c:pt idx="3">
                  <c:v>210</c:v>
                </c:pt>
                <c:pt idx="4">
                  <c:v>300</c:v>
                </c:pt>
                <c:pt idx="5">
                  <c:v>346</c:v>
                </c:pt>
                <c:pt idx="6">
                  <c:v>294</c:v>
                </c:pt>
                <c:pt idx="7">
                  <c:v>197</c:v>
                </c:pt>
                <c:pt idx="8">
                  <c:v>203</c:v>
                </c:pt>
                <c:pt idx="9">
                  <c:v>254</c:v>
                </c:pt>
              </c:numCache>
            </c:numRef>
          </c:val>
          <c:extLst>
            <c:ext xmlns:c16="http://schemas.microsoft.com/office/drawing/2014/chart" uri="{C3380CC4-5D6E-409C-BE32-E72D297353CC}">
              <c16:uniqueId val="{00000000-EDA2-44CE-9524-800B94BFA9EF}"/>
            </c:ext>
          </c:extLst>
        </c:ser>
        <c:dLbls>
          <c:showLegendKey val="0"/>
          <c:showVal val="0"/>
          <c:showCatName val="0"/>
          <c:showSerName val="0"/>
          <c:showPercent val="0"/>
          <c:showBubbleSize val="0"/>
        </c:dLbls>
        <c:gapWidth val="219"/>
        <c:axId val="836065007"/>
        <c:axId val="1"/>
      </c:barChart>
      <c:catAx>
        <c:axId val="836065007"/>
        <c:scaling>
          <c:orientation val="minMax"/>
        </c:scaling>
        <c:delete val="0"/>
        <c:axPos val="b"/>
        <c:numFmt formatCode="General" sourceLinked="1"/>
        <c:majorTickMark val="none"/>
        <c:minorTickMark val="none"/>
        <c:tickLblPos val="nextTo"/>
        <c:spPr>
          <a:noFill/>
          <a:ln w="9134" cap="flat" cmpd="sng" algn="ctr">
            <a:solidFill>
              <a:schemeClr val="tx1">
                <a:lumMod val="15000"/>
                <a:lumOff val="85000"/>
              </a:schemeClr>
            </a:solidFill>
            <a:round/>
          </a:ln>
          <a:effectLst/>
        </c:spPr>
        <c:txPr>
          <a:bodyPr rot="0" vert="horz"/>
          <a:lstStyle/>
          <a:p>
            <a:pPr>
              <a:defRPr sz="1200"/>
            </a:pPr>
            <a:endParaRPr lang="en-US"/>
          </a:p>
        </c:txPr>
        <c:crossAx val="1"/>
        <c:crosses val="autoZero"/>
        <c:auto val="1"/>
        <c:lblAlgn val="ctr"/>
        <c:lblOffset val="100"/>
        <c:noMultiLvlLbl val="0"/>
      </c:catAx>
      <c:valAx>
        <c:axId val="1"/>
        <c:scaling>
          <c:orientation val="minMax"/>
        </c:scaling>
        <c:delete val="0"/>
        <c:axPos val="l"/>
        <c:majorGridlines>
          <c:spPr>
            <a:ln w="9134" cap="flat" cmpd="sng" algn="ctr">
              <a:solidFill>
                <a:schemeClr val="tx1">
                  <a:lumMod val="15000"/>
                  <a:lumOff val="85000"/>
                </a:schemeClr>
              </a:solidFill>
              <a:round/>
            </a:ln>
            <a:effectLst/>
          </c:spPr>
        </c:majorGridlines>
        <c:numFmt formatCode="General" sourceLinked="1"/>
        <c:majorTickMark val="none"/>
        <c:minorTickMark val="none"/>
        <c:tickLblPos val="nextTo"/>
        <c:spPr>
          <a:ln w="6090">
            <a:noFill/>
          </a:ln>
        </c:spPr>
        <c:txPr>
          <a:bodyPr rot="0" vert="horz"/>
          <a:lstStyle/>
          <a:p>
            <a:pPr>
              <a:defRPr/>
            </a:pPr>
            <a:endParaRPr lang="en-US"/>
          </a:p>
        </c:txPr>
        <c:crossAx val="836065007"/>
        <c:crosses val="autoZero"/>
        <c:crossBetween val="between"/>
      </c:valAx>
      <c:spPr>
        <a:noFill/>
        <a:ln w="24359">
          <a:noFill/>
        </a:ln>
      </c:spPr>
    </c:plotArea>
    <c:legend>
      <c:legendPos val="b"/>
      <c:layout>
        <c:manualLayout>
          <c:xMode val="edge"/>
          <c:yMode val="edge"/>
          <c:x val="0.3794638171119839"/>
          <c:y val="0.91635998959783571"/>
          <c:w val="0.22849614098047022"/>
          <c:h val="8.3640010402164344E-2"/>
        </c:manualLayout>
      </c:layout>
      <c:overlay val="0"/>
      <c:spPr>
        <a:noFill/>
        <a:ln w="24359">
          <a:noFill/>
        </a:ln>
      </c:spPr>
      <c:txPr>
        <a:bodyPr/>
        <a:lstStyle/>
        <a:p>
          <a:pPr>
            <a:defRPr sz="1200"/>
          </a:pPr>
          <a:endParaRPr lang="en-US"/>
        </a:p>
      </c:txPr>
    </c:legend>
    <c:plotVisOnly val="1"/>
    <c:dispBlanksAs val="gap"/>
    <c:showDLblsOverMax val="0"/>
  </c:chart>
  <c:spPr>
    <a:noFill/>
    <a:ln>
      <a:noFill/>
    </a:ln>
  </c:spPr>
  <c:txPr>
    <a:bodyPr/>
    <a:lstStyle/>
    <a:p>
      <a:pPr>
        <a:defRPr sz="1400" b="1" i="0" u="none" strike="noStrike" baseline="0">
          <a:solidFill>
            <a:srgbClr val="000000"/>
          </a:solidFill>
          <a:latin typeface="Calibri"/>
          <a:ea typeface="Calibri"/>
          <a:cs typeface="Calibri"/>
        </a:defRPr>
      </a:pPr>
      <a:endParaRPr lang="en-US"/>
    </a:p>
  </c:txPr>
  <c:externalData r:id="rId1">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98">
  <cs:axisTitle>
    <cs:lnRef idx="0"/>
    <cs:fillRef idx="0"/>
    <cs:effectRef idx="0"/>
    <cs:fontRef idx="minor">
      <a:schemeClr val="tx1">
        <a:lumMod val="65000"/>
        <a:lumOff val="35000"/>
      </a:schemeClr>
    </cs:fontRef>
    <cs:defRPr sz="900"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800" kern="1200" cap="all" spc="120" normalizeH="0" baseline="0"/>
  </cs:categoryAxis>
  <cs:chartArea mods="allowNoFillOverride allowNoLineOverride">
    <cs:lnRef idx="0"/>
    <cs:fillRef idx="0"/>
    <cs:effectRef idx="0"/>
    <cs:fontRef idx="minor">
      <a:schemeClr val="dk1"/>
    </cs:fontRef>
    <cs:spPr>
      <a:solidFill>
        <a:schemeClr val="lt1"/>
      </a:solidFill>
      <a:ln w="9525" cap="flat" cmpd="sng" algn="ctr">
        <a:solidFill>
          <a:schemeClr val="tx1">
            <a:lumMod val="15000"/>
            <a:lumOff val="85000"/>
          </a:schemeClr>
        </a:solidFill>
        <a:round/>
      </a:ln>
    </cs:spPr>
    <cs:defRPr sz="900" kern="1200"/>
  </cs:chartArea>
  <cs:dataLabel>
    <cs:lnRef idx="0"/>
    <cs:fillRef idx="0"/>
    <cs:effectRef idx="0"/>
    <cs:fontRef idx="minor">
      <a:schemeClr val="lt1"/>
    </cs:fontRef>
    <cs:defRPr sz="900" b="0" i="0" u="none" strike="noStrike" kern="1200" baseline="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22225" cap="rnd">
        <a:solidFill>
          <a:schemeClr val="phClr"/>
        </a:solidFill>
        <a:round/>
      </a:ln>
    </cs:spPr>
  </cs:dataPointLine>
  <cs:dataPointMarker>
    <cs:lnRef idx="0">
      <cs:styleClr val="auto"/>
    </cs:lnRef>
    <cs:fillRef idx="0">
      <cs:styleClr val="auto"/>
    </cs:fillRef>
    <cs:effectRef idx="0"/>
    <cs:fontRef idx="minor">
      <a:schemeClr val="dk1"/>
    </cs:fontRef>
    <cs:spPr>
      <a:solidFill>
        <a:schemeClr val="phClr"/>
      </a:solidFill>
      <a:ln w="9525">
        <a:solidFill>
          <a:schemeClr val="phClr"/>
        </a:solidFill>
        <a:round/>
      </a:ln>
    </cs:spPr>
  </cs:dataPointMarker>
  <cs:dataPointMarkerLayout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900" kern="1200"/>
  </cs:dataTable>
  <cs:downBar>
    <cs:lnRef idx="0"/>
    <cs:fillRef idx="0"/>
    <cs:effectRef idx="0"/>
    <cs:fontRef idx="minor">
      <a:schemeClr val="dk1"/>
    </cs:fontRef>
    <cs:spPr>
      <a:solidFill>
        <a:schemeClr val="dk1">
          <a:lumMod val="75000"/>
          <a:lumOff val="25000"/>
        </a:schemeClr>
      </a:solidFill>
      <a:ln w="9525">
        <a:solidFill>
          <a:schemeClr val="tx1">
            <a:lumMod val="15000"/>
            <a:lumOff val="85000"/>
          </a:schemeClr>
        </a:solidFill>
      </a:ln>
    </cs:spPr>
  </cs:downBar>
  <cs:dropLine>
    <cs:lnRef idx="0"/>
    <cs:fillRef idx="0"/>
    <cs:effectRef idx="0"/>
    <cs:fontRef idx="minor">
      <a:schemeClr val="dk1"/>
    </cs:fontRef>
    <cs:spPr>
      <a:ln w="9525">
        <a:solidFill>
          <a:schemeClr val="tx1">
            <a:lumMod val="35000"/>
            <a:lumOff val="65000"/>
          </a:schemeClr>
        </a:solidFill>
      </a:ln>
    </cs:spPr>
  </cs:dropLine>
  <cs:errorBar>
    <cs:lnRef idx="0"/>
    <cs:fillRef idx="0"/>
    <cs:effectRef idx="0"/>
    <cs:fontRef idx="minor">
      <a:schemeClr val="dk1"/>
    </cs:fontRef>
    <cs:spPr>
      <a:ln w="9525">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50000"/>
            <a:lumOff val="50000"/>
          </a:schemeClr>
        </a:solidFill>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cap="all" spc="120" normalizeH="0" baseline="0"/>
  </cs:title>
  <cs:trendline>
    <cs:lnRef idx="0">
      <cs:styleClr val="auto"/>
    </cs:lnRef>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800"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spPr>
      <a:ln w="9525" cap="flat" cmpd="sng" algn="ctr">
        <a:solidFill>
          <a:schemeClr val="dk1">
            <a:lumMod val="15000"/>
            <a:lumOff val="85000"/>
          </a:schemeClr>
        </a:solidFill>
        <a:round/>
      </a:ln>
    </cs:spPr>
    <cs:defRPr sz="900" kern="1200"/>
  </cs:valueAxis>
  <cs:wall>
    <cs:lnRef idx="0"/>
    <cs:fillRef idx="0"/>
    <cs:effectRef idx="0"/>
    <cs:fontRef idx="minor">
      <a:schemeClr val="dk1"/>
    </cs:fontRef>
  </cs:wall>
</cs:chartStyl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1FA8EE3-08F9-466D-AF2F-5282B22609F8}"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GB"/>
        </a:p>
      </dgm:t>
    </dgm:pt>
    <dgm:pt modelId="{E37AD2C7-8A1A-4134-B816-49D52E681687}">
      <dgm:prSet custT="1"/>
      <dgm:spPr>
        <a:solidFill>
          <a:srgbClr val="00C5E7"/>
        </a:solidFill>
      </dgm:spPr>
      <dgm:t>
        <a:bodyPr/>
        <a:lstStyle/>
        <a:p>
          <a:r>
            <a:rPr lang="ro-RO" sz="2400" b="0" dirty="0"/>
            <a:t>97.000 potențiali donatori înscriși</a:t>
          </a:r>
          <a:endParaRPr lang="en-GB" sz="2400" b="0" dirty="0"/>
        </a:p>
      </dgm:t>
    </dgm:pt>
    <dgm:pt modelId="{E3B004B8-8E63-418D-A3A1-71204BBF1B4B}" type="parTrans" cxnId="{61D59228-FF7A-4ED5-AFFA-910044C3CFE9}">
      <dgm:prSet/>
      <dgm:spPr/>
      <dgm:t>
        <a:bodyPr/>
        <a:lstStyle/>
        <a:p>
          <a:endParaRPr lang="en-GB" sz="1800"/>
        </a:p>
      </dgm:t>
    </dgm:pt>
    <dgm:pt modelId="{115F7E05-2FE4-45A5-AA8E-DF8B4D16D66B}" type="sibTrans" cxnId="{61D59228-FF7A-4ED5-AFFA-910044C3CFE9}">
      <dgm:prSet/>
      <dgm:spPr/>
      <dgm:t>
        <a:bodyPr/>
        <a:lstStyle/>
        <a:p>
          <a:endParaRPr lang="en-GB" sz="1800"/>
        </a:p>
      </dgm:t>
    </dgm:pt>
    <dgm:pt modelId="{0C0F4C1C-6C4E-475D-A388-98676ED1B19F}">
      <dgm:prSet custT="1"/>
      <dgm:spPr/>
      <dgm:t>
        <a:bodyPr/>
        <a:lstStyle/>
        <a:p>
          <a:pPr>
            <a:buNone/>
          </a:pPr>
          <a:endParaRPr lang="en-GB" sz="2400" dirty="0"/>
        </a:p>
      </dgm:t>
    </dgm:pt>
    <dgm:pt modelId="{3F2763DE-CBC5-4117-B09E-58A552993BC3}" type="parTrans" cxnId="{EAAD0B98-5B61-49AE-B2F9-D88EE4FD7177}">
      <dgm:prSet/>
      <dgm:spPr/>
      <dgm:t>
        <a:bodyPr/>
        <a:lstStyle/>
        <a:p>
          <a:endParaRPr lang="en-GB" sz="1800"/>
        </a:p>
      </dgm:t>
    </dgm:pt>
    <dgm:pt modelId="{99CE01D0-43AA-491B-B56A-D45452F694F5}" type="sibTrans" cxnId="{EAAD0B98-5B61-49AE-B2F9-D88EE4FD7177}">
      <dgm:prSet/>
      <dgm:spPr/>
      <dgm:t>
        <a:bodyPr/>
        <a:lstStyle/>
        <a:p>
          <a:endParaRPr lang="en-GB" sz="1800"/>
        </a:p>
      </dgm:t>
    </dgm:pt>
    <dgm:pt modelId="{52D905DB-5FB7-401F-B3AF-3B6F7E518E93}">
      <dgm:prSet custT="1"/>
      <dgm:spPr>
        <a:solidFill>
          <a:srgbClr val="00C5E7"/>
        </a:solidFill>
      </dgm:spPr>
      <dgm:t>
        <a:bodyPr/>
        <a:lstStyle/>
        <a:p>
          <a:r>
            <a:rPr lang="ro-RO" sz="2400" b="0" dirty="0"/>
            <a:t>70.000 potențiali donatori înscriși </a:t>
          </a:r>
          <a:r>
            <a:rPr lang="en-US" sz="2400" b="0" dirty="0" err="1"/>
            <a:t>sunt</a:t>
          </a:r>
          <a:r>
            <a:rPr lang="en-US" sz="2400" b="0" dirty="0"/>
            <a:t> </a:t>
          </a:r>
          <a:r>
            <a:rPr lang="en-US" sz="2400" b="0" dirty="0" err="1"/>
            <a:t>testați</a:t>
          </a:r>
          <a:r>
            <a:rPr lang="en-US" sz="2400" b="0" dirty="0"/>
            <a:t> </a:t>
          </a:r>
          <a:r>
            <a:rPr lang="ro-RO" sz="2400" b="0" dirty="0"/>
            <a:t>minim </a:t>
          </a:r>
          <a:r>
            <a:rPr lang="en-US" sz="2400" b="0" dirty="0"/>
            <a:t>HLA-A, HLA-B </a:t>
          </a:r>
          <a:r>
            <a:rPr lang="ro-RO" sz="2400" b="0" dirty="0"/>
            <a:t>ș</a:t>
          </a:r>
          <a:r>
            <a:rPr lang="en-US" sz="2400" b="0" dirty="0" err="1"/>
            <a:t>i</a:t>
          </a:r>
          <a:r>
            <a:rPr lang="en-US" sz="2400" b="0" dirty="0"/>
            <a:t> HLA-DRB1</a:t>
          </a:r>
          <a:endParaRPr lang="en-GB" sz="2400" b="0" dirty="0"/>
        </a:p>
      </dgm:t>
    </dgm:pt>
    <dgm:pt modelId="{A78F5886-7257-41C9-9716-EE46005313A7}" type="parTrans" cxnId="{EC9D597B-4B85-4523-9309-982DC5116D6F}">
      <dgm:prSet/>
      <dgm:spPr/>
      <dgm:t>
        <a:bodyPr/>
        <a:lstStyle/>
        <a:p>
          <a:endParaRPr lang="en-GB" sz="1800"/>
        </a:p>
      </dgm:t>
    </dgm:pt>
    <dgm:pt modelId="{B62C4D3A-6142-426C-8B10-CD55D8127195}" type="sibTrans" cxnId="{EC9D597B-4B85-4523-9309-982DC5116D6F}">
      <dgm:prSet/>
      <dgm:spPr/>
      <dgm:t>
        <a:bodyPr/>
        <a:lstStyle/>
        <a:p>
          <a:endParaRPr lang="en-GB" sz="1800"/>
        </a:p>
      </dgm:t>
    </dgm:pt>
    <dgm:pt modelId="{034F6656-C764-46A4-906B-D06B6DEBF93F}">
      <dgm:prSet custT="1"/>
      <dgm:spPr>
        <a:solidFill>
          <a:srgbClr val="00C5E7"/>
        </a:solidFill>
      </dgm:spPr>
      <dgm:t>
        <a:bodyPr/>
        <a:lstStyle/>
        <a:p>
          <a:r>
            <a:rPr lang="ro-RO" sz="2400" b="0" dirty="0"/>
            <a:t>46 DONĂRI CSH</a:t>
          </a:r>
          <a:endParaRPr lang="en-GB" sz="2400" b="0" dirty="0"/>
        </a:p>
      </dgm:t>
    </dgm:pt>
    <dgm:pt modelId="{FD5D9441-E5DA-4F3F-BA21-5988C4B9C618}" type="parTrans" cxnId="{BF863261-DACE-49DF-BBA8-CA12CC200032}">
      <dgm:prSet/>
      <dgm:spPr/>
      <dgm:t>
        <a:bodyPr/>
        <a:lstStyle/>
        <a:p>
          <a:endParaRPr lang="en-GB" sz="1800"/>
        </a:p>
      </dgm:t>
    </dgm:pt>
    <dgm:pt modelId="{34BCF09F-E8C5-4D1D-89E8-C0A5515EF81C}" type="sibTrans" cxnId="{BF863261-DACE-49DF-BBA8-CA12CC200032}">
      <dgm:prSet/>
      <dgm:spPr/>
      <dgm:t>
        <a:bodyPr/>
        <a:lstStyle/>
        <a:p>
          <a:endParaRPr lang="en-GB" sz="1800"/>
        </a:p>
      </dgm:t>
    </dgm:pt>
    <dgm:pt modelId="{AA958C3F-260A-4573-AB4F-BA4F2D190519}">
      <dgm:prSet custT="1"/>
      <dgm:spPr/>
      <dgm:t>
        <a:bodyPr/>
        <a:lstStyle/>
        <a:p>
          <a:r>
            <a:rPr lang="ro-RO" sz="1800" dirty="0"/>
            <a:t>22 pentru pacienți ROMÂNI</a:t>
          </a:r>
          <a:endParaRPr lang="en-GB" sz="1800" dirty="0"/>
        </a:p>
      </dgm:t>
    </dgm:pt>
    <dgm:pt modelId="{3DD5EBE1-712C-40F4-94F9-CA58B696703A}" type="parTrans" cxnId="{9889F4A0-3EB3-411E-B95D-DBA6B31CEA46}">
      <dgm:prSet/>
      <dgm:spPr/>
      <dgm:t>
        <a:bodyPr/>
        <a:lstStyle/>
        <a:p>
          <a:endParaRPr lang="en-GB" sz="1800"/>
        </a:p>
      </dgm:t>
    </dgm:pt>
    <dgm:pt modelId="{D82C0FC7-4666-437B-AC7C-7E34B7A22F41}" type="sibTrans" cxnId="{9889F4A0-3EB3-411E-B95D-DBA6B31CEA46}">
      <dgm:prSet/>
      <dgm:spPr/>
      <dgm:t>
        <a:bodyPr/>
        <a:lstStyle/>
        <a:p>
          <a:endParaRPr lang="en-GB" sz="1800"/>
        </a:p>
      </dgm:t>
    </dgm:pt>
    <dgm:pt modelId="{8E951F97-603E-4D0D-92E6-DB0A65C4F0F4}">
      <dgm:prSet custT="1"/>
      <dgm:spPr/>
      <dgm:t>
        <a:bodyPr/>
        <a:lstStyle/>
        <a:p>
          <a:r>
            <a:rPr lang="ro-RO" sz="1800" dirty="0"/>
            <a:t>24 pentru pacienți STRĂINI </a:t>
          </a:r>
          <a:endParaRPr lang="en-GB" sz="1800" dirty="0"/>
        </a:p>
      </dgm:t>
    </dgm:pt>
    <dgm:pt modelId="{9C98786A-EECD-4272-9250-4B4E803C1B30}" type="parTrans" cxnId="{42E38547-371D-4F93-A4CB-0351B02C01CD}">
      <dgm:prSet/>
      <dgm:spPr/>
      <dgm:t>
        <a:bodyPr/>
        <a:lstStyle/>
        <a:p>
          <a:endParaRPr lang="en-GB" sz="1800"/>
        </a:p>
      </dgm:t>
    </dgm:pt>
    <dgm:pt modelId="{7B8D5114-88FE-4DE1-B99B-C0E4552DE0BC}" type="sibTrans" cxnId="{42E38547-371D-4F93-A4CB-0351B02C01CD}">
      <dgm:prSet/>
      <dgm:spPr/>
      <dgm:t>
        <a:bodyPr/>
        <a:lstStyle/>
        <a:p>
          <a:endParaRPr lang="en-GB" sz="1800"/>
        </a:p>
      </dgm:t>
    </dgm:pt>
    <dgm:pt modelId="{10D8CD59-6D60-2D4B-A1FC-76B51923059C}">
      <dgm:prSet custT="1"/>
      <dgm:spPr>
        <a:solidFill>
          <a:srgbClr val="00C5E7"/>
        </a:solidFill>
      </dgm:spPr>
      <dgm:t>
        <a:bodyPr/>
        <a:lstStyle/>
        <a:p>
          <a:pPr>
            <a:buNone/>
          </a:pPr>
          <a:r>
            <a:rPr lang="ro-RO" sz="2400" dirty="0"/>
            <a:t>Peste </a:t>
          </a:r>
          <a:r>
            <a:rPr lang="en-GB" sz="2400" dirty="0"/>
            <a:t>7.000 </a:t>
          </a:r>
          <a:r>
            <a:rPr lang="ro-RO" sz="2400" dirty="0"/>
            <a:t>potențiali </a:t>
          </a:r>
          <a:r>
            <a:rPr lang="en-GB" sz="2400" dirty="0" err="1"/>
            <a:t>donatori</a:t>
          </a:r>
          <a:r>
            <a:rPr lang="en-GB" sz="2400" dirty="0"/>
            <a:t> </a:t>
          </a:r>
          <a:r>
            <a:rPr lang="en-GB" sz="2400" dirty="0" err="1"/>
            <a:t>noi</a:t>
          </a:r>
          <a:r>
            <a:rPr lang="ro-RO" sz="2400" dirty="0"/>
            <a:t> se înscriu</a:t>
          </a:r>
          <a:r>
            <a:rPr lang="en-GB" sz="2400" dirty="0"/>
            <a:t> </a:t>
          </a:r>
          <a:r>
            <a:rPr lang="en-GB" sz="2400" dirty="0" err="1"/>
            <a:t>anual</a:t>
          </a:r>
          <a:r>
            <a:rPr lang="ro-RO" sz="2400" dirty="0"/>
            <a:t> î</a:t>
          </a:r>
          <a:r>
            <a:rPr lang="en-GB" sz="2400" dirty="0"/>
            <a:t>n </a:t>
          </a:r>
          <a:r>
            <a:rPr lang="ro-RO" sz="2400" dirty="0"/>
            <a:t>Registru (2020-2023)</a:t>
          </a:r>
          <a:endParaRPr lang="en-GB" sz="2400" b="1" dirty="0"/>
        </a:p>
      </dgm:t>
    </dgm:pt>
    <dgm:pt modelId="{A0C5CEB3-5A90-A148-A026-F0B425C1394F}" type="parTrans" cxnId="{95961B61-F6F8-8A4E-BDF8-A5DD95DE3D2A}">
      <dgm:prSet/>
      <dgm:spPr/>
      <dgm:t>
        <a:bodyPr/>
        <a:lstStyle/>
        <a:p>
          <a:endParaRPr lang="en-GB"/>
        </a:p>
      </dgm:t>
    </dgm:pt>
    <dgm:pt modelId="{34940B5C-DA40-D84C-BF78-F1C7F87759F8}" type="sibTrans" cxnId="{95961B61-F6F8-8A4E-BDF8-A5DD95DE3D2A}">
      <dgm:prSet/>
      <dgm:spPr/>
      <dgm:t>
        <a:bodyPr/>
        <a:lstStyle/>
        <a:p>
          <a:endParaRPr lang="en-GB"/>
        </a:p>
      </dgm:t>
    </dgm:pt>
    <dgm:pt modelId="{FC93F583-EA95-4C1F-BAB7-491A7029260F}" type="pres">
      <dgm:prSet presAssocID="{91FA8EE3-08F9-466D-AF2F-5282B22609F8}" presName="linear" presStyleCnt="0">
        <dgm:presLayoutVars>
          <dgm:animLvl val="lvl"/>
          <dgm:resizeHandles val="exact"/>
        </dgm:presLayoutVars>
      </dgm:prSet>
      <dgm:spPr/>
      <dgm:t>
        <a:bodyPr/>
        <a:lstStyle/>
        <a:p>
          <a:endParaRPr lang="en-US"/>
        </a:p>
      </dgm:t>
    </dgm:pt>
    <dgm:pt modelId="{E2D1EB92-CE6E-4F67-B844-676377FE6D94}" type="pres">
      <dgm:prSet presAssocID="{E37AD2C7-8A1A-4134-B816-49D52E681687}" presName="parentText" presStyleLbl="node1" presStyleIdx="0" presStyleCnt="4" custScaleY="54634" custLinFactNeighborY="15916">
        <dgm:presLayoutVars>
          <dgm:chMax val="0"/>
          <dgm:bulletEnabled val="1"/>
        </dgm:presLayoutVars>
      </dgm:prSet>
      <dgm:spPr/>
      <dgm:t>
        <a:bodyPr/>
        <a:lstStyle/>
        <a:p>
          <a:endParaRPr lang="en-US"/>
        </a:p>
      </dgm:t>
    </dgm:pt>
    <dgm:pt modelId="{4EAA57B7-8ECA-4B20-9143-AF90768866D9}" type="pres">
      <dgm:prSet presAssocID="{E37AD2C7-8A1A-4134-B816-49D52E681687}" presName="childText" presStyleLbl="revTx" presStyleIdx="0" presStyleCnt="2">
        <dgm:presLayoutVars>
          <dgm:bulletEnabled val="1"/>
        </dgm:presLayoutVars>
      </dgm:prSet>
      <dgm:spPr/>
      <dgm:t>
        <a:bodyPr/>
        <a:lstStyle/>
        <a:p>
          <a:endParaRPr lang="en-US"/>
        </a:p>
      </dgm:t>
    </dgm:pt>
    <dgm:pt modelId="{80CDA284-8422-4315-ABAC-86002A676B33}" type="pres">
      <dgm:prSet presAssocID="{52D905DB-5FB7-401F-B3AF-3B6F7E518E93}" presName="parentText" presStyleLbl="node1" presStyleIdx="1" presStyleCnt="4" custScaleX="100000" custScaleY="59111" custLinFactNeighborX="303" custLinFactNeighborY="18626">
        <dgm:presLayoutVars>
          <dgm:chMax val="0"/>
          <dgm:bulletEnabled val="1"/>
        </dgm:presLayoutVars>
      </dgm:prSet>
      <dgm:spPr/>
      <dgm:t>
        <a:bodyPr/>
        <a:lstStyle/>
        <a:p>
          <a:endParaRPr lang="en-US"/>
        </a:p>
      </dgm:t>
    </dgm:pt>
    <dgm:pt modelId="{8A8E36BB-4416-BA4A-B5B4-06D17D51ECCE}" type="pres">
      <dgm:prSet presAssocID="{B62C4D3A-6142-426C-8B10-CD55D8127195}" presName="spacer" presStyleCnt="0"/>
      <dgm:spPr/>
    </dgm:pt>
    <dgm:pt modelId="{3152DA9C-62BB-461E-8D7F-C53087F55C5B}" type="pres">
      <dgm:prSet presAssocID="{034F6656-C764-46A4-906B-D06B6DEBF93F}" presName="parentText" presStyleLbl="node1" presStyleIdx="2" presStyleCnt="4" custScaleY="51819" custLinFactNeighborX="-95" custLinFactNeighborY="55097">
        <dgm:presLayoutVars>
          <dgm:chMax val="0"/>
          <dgm:bulletEnabled val="1"/>
        </dgm:presLayoutVars>
      </dgm:prSet>
      <dgm:spPr/>
      <dgm:t>
        <a:bodyPr/>
        <a:lstStyle/>
        <a:p>
          <a:endParaRPr lang="en-US"/>
        </a:p>
      </dgm:t>
    </dgm:pt>
    <dgm:pt modelId="{C1892683-B038-4964-8934-1598E6990F46}" type="pres">
      <dgm:prSet presAssocID="{034F6656-C764-46A4-906B-D06B6DEBF93F}" presName="childText" presStyleLbl="revTx" presStyleIdx="1" presStyleCnt="2" custScaleY="72012" custLinFactNeighborX="941" custLinFactNeighborY="49357">
        <dgm:presLayoutVars>
          <dgm:bulletEnabled val="1"/>
        </dgm:presLayoutVars>
      </dgm:prSet>
      <dgm:spPr/>
      <dgm:t>
        <a:bodyPr/>
        <a:lstStyle/>
        <a:p>
          <a:endParaRPr lang="en-US"/>
        </a:p>
      </dgm:t>
    </dgm:pt>
    <dgm:pt modelId="{2AD5924B-679B-E247-91B4-BAC56A2D55AA}" type="pres">
      <dgm:prSet presAssocID="{10D8CD59-6D60-2D4B-A1FC-76B51923059C}" presName="parentText" presStyleLbl="node1" presStyleIdx="3" presStyleCnt="4" custScaleY="54634" custLinFactY="-100000" custLinFactNeighborY="-172289">
        <dgm:presLayoutVars>
          <dgm:chMax val="0"/>
          <dgm:bulletEnabled val="1"/>
        </dgm:presLayoutVars>
      </dgm:prSet>
      <dgm:spPr/>
      <dgm:t>
        <a:bodyPr/>
        <a:lstStyle/>
        <a:p>
          <a:endParaRPr lang="en-US"/>
        </a:p>
      </dgm:t>
    </dgm:pt>
  </dgm:ptLst>
  <dgm:cxnLst>
    <dgm:cxn modelId="{EC9D597B-4B85-4523-9309-982DC5116D6F}" srcId="{91FA8EE3-08F9-466D-AF2F-5282B22609F8}" destId="{52D905DB-5FB7-401F-B3AF-3B6F7E518E93}" srcOrd="1" destOrd="0" parTransId="{A78F5886-7257-41C9-9716-EE46005313A7}" sibTransId="{B62C4D3A-6142-426C-8B10-CD55D8127195}"/>
    <dgm:cxn modelId="{73EB09DF-AFE8-4949-8A1E-48BF176AD572}" type="presOf" srcId="{E37AD2C7-8A1A-4134-B816-49D52E681687}" destId="{E2D1EB92-CE6E-4F67-B844-676377FE6D94}" srcOrd="0" destOrd="0" presId="urn:microsoft.com/office/officeart/2005/8/layout/vList2"/>
    <dgm:cxn modelId="{429F3B90-402C-4972-A1C5-5AC75DBE2A9C}" type="presOf" srcId="{034F6656-C764-46A4-906B-D06B6DEBF93F}" destId="{3152DA9C-62BB-461E-8D7F-C53087F55C5B}" srcOrd="0" destOrd="0" presId="urn:microsoft.com/office/officeart/2005/8/layout/vList2"/>
    <dgm:cxn modelId="{9889F4A0-3EB3-411E-B95D-DBA6B31CEA46}" srcId="{034F6656-C764-46A4-906B-D06B6DEBF93F}" destId="{AA958C3F-260A-4573-AB4F-BA4F2D190519}" srcOrd="0" destOrd="0" parTransId="{3DD5EBE1-712C-40F4-94F9-CA58B696703A}" sibTransId="{D82C0FC7-4666-437B-AC7C-7E34B7A22F41}"/>
    <dgm:cxn modelId="{EA08BCE3-9BD6-4700-A348-92417CCBF848}" type="presOf" srcId="{52D905DB-5FB7-401F-B3AF-3B6F7E518E93}" destId="{80CDA284-8422-4315-ABAC-86002A676B33}" srcOrd="0" destOrd="0" presId="urn:microsoft.com/office/officeart/2005/8/layout/vList2"/>
    <dgm:cxn modelId="{8EF46657-DAD3-4B69-9F02-66C646474B76}" type="presOf" srcId="{0C0F4C1C-6C4E-475D-A388-98676ED1B19F}" destId="{4EAA57B7-8ECA-4B20-9143-AF90768866D9}" srcOrd="0" destOrd="0" presId="urn:microsoft.com/office/officeart/2005/8/layout/vList2"/>
    <dgm:cxn modelId="{42E38547-371D-4F93-A4CB-0351B02C01CD}" srcId="{034F6656-C764-46A4-906B-D06B6DEBF93F}" destId="{8E951F97-603E-4D0D-92E6-DB0A65C4F0F4}" srcOrd="1" destOrd="0" parTransId="{9C98786A-EECD-4272-9250-4B4E803C1B30}" sibTransId="{7B8D5114-88FE-4DE1-B99B-C0E4552DE0BC}"/>
    <dgm:cxn modelId="{61D59228-FF7A-4ED5-AFFA-910044C3CFE9}" srcId="{91FA8EE3-08F9-466D-AF2F-5282B22609F8}" destId="{E37AD2C7-8A1A-4134-B816-49D52E681687}" srcOrd="0" destOrd="0" parTransId="{E3B004B8-8E63-418D-A3A1-71204BBF1B4B}" sibTransId="{115F7E05-2FE4-45A5-AA8E-DF8B4D16D66B}"/>
    <dgm:cxn modelId="{4BA6FACC-4BDD-4E32-9F53-D69E758DA65C}" type="presOf" srcId="{8E951F97-603E-4D0D-92E6-DB0A65C4F0F4}" destId="{C1892683-B038-4964-8934-1598E6990F46}" srcOrd="0" destOrd="1" presId="urn:microsoft.com/office/officeart/2005/8/layout/vList2"/>
    <dgm:cxn modelId="{95961B61-F6F8-8A4E-BDF8-A5DD95DE3D2A}" srcId="{91FA8EE3-08F9-466D-AF2F-5282B22609F8}" destId="{10D8CD59-6D60-2D4B-A1FC-76B51923059C}" srcOrd="3" destOrd="0" parTransId="{A0C5CEB3-5A90-A148-A026-F0B425C1394F}" sibTransId="{34940B5C-DA40-D84C-BF78-F1C7F87759F8}"/>
    <dgm:cxn modelId="{AA27BC7E-9411-4473-8F0D-D3F83B7263F0}" type="presOf" srcId="{AA958C3F-260A-4573-AB4F-BA4F2D190519}" destId="{C1892683-B038-4964-8934-1598E6990F46}" srcOrd="0" destOrd="0" presId="urn:microsoft.com/office/officeart/2005/8/layout/vList2"/>
    <dgm:cxn modelId="{38225BBF-D727-D243-A62E-DF5608CF6178}" type="presOf" srcId="{10D8CD59-6D60-2D4B-A1FC-76B51923059C}" destId="{2AD5924B-679B-E247-91B4-BAC56A2D55AA}" srcOrd="0" destOrd="0" presId="urn:microsoft.com/office/officeart/2005/8/layout/vList2"/>
    <dgm:cxn modelId="{EAAD0B98-5B61-49AE-B2F9-D88EE4FD7177}" srcId="{E37AD2C7-8A1A-4134-B816-49D52E681687}" destId="{0C0F4C1C-6C4E-475D-A388-98676ED1B19F}" srcOrd="0" destOrd="0" parTransId="{3F2763DE-CBC5-4117-B09E-58A552993BC3}" sibTransId="{99CE01D0-43AA-491B-B56A-D45452F694F5}"/>
    <dgm:cxn modelId="{0B6A9325-B606-4409-A918-EAC9F88A42CC}" type="presOf" srcId="{91FA8EE3-08F9-466D-AF2F-5282B22609F8}" destId="{FC93F583-EA95-4C1F-BAB7-491A7029260F}" srcOrd="0" destOrd="0" presId="urn:microsoft.com/office/officeart/2005/8/layout/vList2"/>
    <dgm:cxn modelId="{BF863261-DACE-49DF-BBA8-CA12CC200032}" srcId="{91FA8EE3-08F9-466D-AF2F-5282B22609F8}" destId="{034F6656-C764-46A4-906B-D06B6DEBF93F}" srcOrd="2" destOrd="0" parTransId="{FD5D9441-E5DA-4F3F-BA21-5988C4B9C618}" sibTransId="{34BCF09F-E8C5-4D1D-89E8-C0A5515EF81C}"/>
    <dgm:cxn modelId="{84E5DDAB-F95C-46AA-BEA9-0C035BAB58CD}" type="presParOf" srcId="{FC93F583-EA95-4C1F-BAB7-491A7029260F}" destId="{E2D1EB92-CE6E-4F67-B844-676377FE6D94}" srcOrd="0" destOrd="0" presId="urn:microsoft.com/office/officeart/2005/8/layout/vList2"/>
    <dgm:cxn modelId="{B575FE36-ADC0-4D80-9BEE-D0BF545C60C3}" type="presParOf" srcId="{FC93F583-EA95-4C1F-BAB7-491A7029260F}" destId="{4EAA57B7-8ECA-4B20-9143-AF90768866D9}" srcOrd="1" destOrd="0" presId="urn:microsoft.com/office/officeart/2005/8/layout/vList2"/>
    <dgm:cxn modelId="{90B04714-F68F-413E-8730-E12E29540DF0}" type="presParOf" srcId="{FC93F583-EA95-4C1F-BAB7-491A7029260F}" destId="{80CDA284-8422-4315-ABAC-86002A676B33}" srcOrd="2" destOrd="0" presId="urn:microsoft.com/office/officeart/2005/8/layout/vList2"/>
    <dgm:cxn modelId="{AE3AED1E-439B-2941-8285-6343372076BE}" type="presParOf" srcId="{FC93F583-EA95-4C1F-BAB7-491A7029260F}" destId="{8A8E36BB-4416-BA4A-B5B4-06D17D51ECCE}" srcOrd="3" destOrd="0" presId="urn:microsoft.com/office/officeart/2005/8/layout/vList2"/>
    <dgm:cxn modelId="{1D176BD6-1BE9-4958-AA64-C6AE09333037}" type="presParOf" srcId="{FC93F583-EA95-4C1F-BAB7-491A7029260F}" destId="{3152DA9C-62BB-461E-8D7F-C53087F55C5B}" srcOrd="4" destOrd="0" presId="urn:microsoft.com/office/officeart/2005/8/layout/vList2"/>
    <dgm:cxn modelId="{FEDBE91B-32E3-4CB5-B1E5-13A5771801B0}" type="presParOf" srcId="{FC93F583-EA95-4C1F-BAB7-491A7029260F}" destId="{C1892683-B038-4964-8934-1598E6990F46}" srcOrd="5" destOrd="0" presId="urn:microsoft.com/office/officeart/2005/8/layout/vList2"/>
    <dgm:cxn modelId="{E6BD4F12-B966-D84A-91FC-6D7C717A1187}" type="presParOf" srcId="{FC93F583-EA95-4C1F-BAB7-491A7029260F}" destId="{2AD5924B-679B-E247-91B4-BAC56A2D55AA}" srcOrd="6" destOrd="0" presId="urn:microsoft.com/office/officeart/2005/8/layout/vList2"/>
  </dgm:cxnLst>
  <dgm:bg>
    <a:noFill/>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2D1EB92-CE6E-4F67-B844-676377FE6D94}">
      <dsp:nvSpPr>
        <dsp:cNvPr id="0" name=""/>
        <dsp:cNvSpPr/>
      </dsp:nvSpPr>
      <dsp:spPr>
        <a:xfrm>
          <a:off x="0" y="421929"/>
          <a:ext cx="11360732" cy="664786"/>
        </a:xfrm>
        <a:prstGeom prst="roundRect">
          <a:avLst/>
        </a:prstGeom>
        <a:solidFill>
          <a:srgbClr val="00C5E7"/>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l" defTabSz="1066800">
            <a:lnSpc>
              <a:spcPct val="90000"/>
            </a:lnSpc>
            <a:spcBef>
              <a:spcPct val="0"/>
            </a:spcBef>
            <a:spcAft>
              <a:spcPct val="35000"/>
            </a:spcAft>
          </a:pPr>
          <a:r>
            <a:rPr lang="ro-RO" sz="2400" b="0" kern="1200" dirty="0"/>
            <a:t>97.000 potențiali donatori înscriși</a:t>
          </a:r>
          <a:endParaRPr lang="en-GB" sz="2400" b="0" kern="1200" dirty="0"/>
        </a:p>
      </dsp:txBody>
      <dsp:txXfrm>
        <a:off x="32452" y="454381"/>
        <a:ext cx="11295828" cy="599882"/>
      </dsp:txXfrm>
    </dsp:sp>
    <dsp:sp modelId="{4EAA57B7-8ECA-4B20-9143-AF90768866D9}">
      <dsp:nvSpPr>
        <dsp:cNvPr id="0" name=""/>
        <dsp:cNvSpPr/>
      </dsp:nvSpPr>
      <dsp:spPr>
        <a:xfrm>
          <a:off x="0" y="915396"/>
          <a:ext cx="11360732" cy="10764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60703" tIns="30480" rIns="170688" bIns="30480" numCol="1" spcCol="1270" anchor="t" anchorCtr="0">
          <a:noAutofit/>
        </a:bodyPr>
        <a:lstStyle/>
        <a:p>
          <a:pPr marL="228600" lvl="1" indent="-228600" algn="l" defTabSz="1066800">
            <a:lnSpc>
              <a:spcPct val="90000"/>
            </a:lnSpc>
            <a:spcBef>
              <a:spcPct val="0"/>
            </a:spcBef>
            <a:spcAft>
              <a:spcPct val="20000"/>
            </a:spcAft>
            <a:buChar char="••"/>
          </a:pPr>
          <a:endParaRPr lang="en-GB" sz="2400" kern="1200" dirty="0"/>
        </a:p>
      </dsp:txBody>
      <dsp:txXfrm>
        <a:off x="0" y="915396"/>
        <a:ext cx="11360732" cy="1076400"/>
      </dsp:txXfrm>
    </dsp:sp>
    <dsp:sp modelId="{80CDA284-8422-4315-ABAC-86002A676B33}">
      <dsp:nvSpPr>
        <dsp:cNvPr id="0" name=""/>
        <dsp:cNvSpPr/>
      </dsp:nvSpPr>
      <dsp:spPr>
        <a:xfrm>
          <a:off x="0" y="2026664"/>
          <a:ext cx="11360732" cy="719262"/>
        </a:xfrm>
        <a:prstGeom prst="roundRect">
          <a:avLst/>
        </a:prstGeom>
        <a:solidFill>
          <a:srgbClr val="00C5E7"/>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l" defTabSz="1066800">
            <a:lnSpc>
              <a:spcPct val="90000"/>
            </a:lnSpc>
            <a:spcBef>
              <a:spcPct val="0"/>
            </a:spcBef>
            <a:spcAft>
              <a:spcPct val="35000"/>
            </a:spcAft>
          </a:pPr>
          <a:r>
            <a:rPr lang="ro-RO" sz="2400" b="0" kern="1200" dirty="0"/>
            <a:t>70.000 potențiali donatori înscriși </a:t>
          </a:r>
          <a:r>
            <a:rPr lang="en-US" sz="2400" b="0" kern="1200" dirty="0" err="1"/>
            <a:t>sunt</a:t>
          </a:r>
          <a:r>
            <a:rPr lang="en-US" sz="2400" b="0" kern="1200" dirty="0"/>
            <a:t> </a:t>
          </a:r>
          <a:r>
            <a:rPr lang="en-US" sz="2400" b="0" kern="1200" dirty="0" err="1"/>
            <a:t>testați</a:t>
          </a:r>
          <a:r>
            <a:rPr lang="en-US" sz="2400" b="0" kern="1200" dirty="0"/>
            <a:t> </a:t>
          </a:r>
          <a:r>
            <a:rPr lang="ro-RO" sz="2400" b="0" kern="1200" dirty="0"/>
            <a:t>minim </a:t>
          </a:r>
          <a:r>
            <a:rPr lang="en-US" sz="2400" b="0" kern="1200" dirty="0"/>
            <a:t>HLA-A, HLA-B </a:t>
          </a:r>
          <a:r>
            <a:rPr lang="ro-RO" sz="2400" b="0" kern="1200" dirty="0"/>
            <a:t>ș</a:t>
          </a:r>
          <a:r>
            <a:rPr lang="en-US" sz="2400" b="0" kern="1200" dirty="0" err="1"/>
            <a:t>i</a:t>
          </a:r>
          <a:r>
            <a:rPr lang="en-US" sz="2400" b="0" kern="1200" dirty="0"/>
            <a:t> HLA-DRB1</a:t>
          </a:r>
          <a:endParaRPr lang="en-GB" sz="2400" b="0" kern="1200" dirty="0"/>
        </a:p>
      </dsp:txBody>
      <dsp:txXfrm>
        <a:off x="35111" y="2061775"/>
        <a:ext cx="11290510" cy="649040"/>
      </dsp:txXfrm>
    </dsp:sp>
    <dsp:sp modelId="{3152DA9C-62BB-461E-8D7F-C53087F55C5B}">
      <dsp:nvSpPr>
        <dsp:cNvPr id="0" name=""/>
        <dsp:cNvSpPr/>
      </dsp:nvSpPr>
      <dsp:spPr>
        <a:xfrm>
          <a:off x="0" y="3491323"/>
          <a:ext cx="11360732" cy="630533"/>
        </a:xfrm>
        <a:prstGeom prst="roundRect">
          <a:avLst/>
        </a:prstGeom>
        <a:solidFill>
          <a:srgbClr val="00C5E7"/>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l" defTabSz="1066800">
            <a:lnSpc>
              <a:spcPct val="90000"/>
            </a:lnSpc>
            <a:spcBef>
              <a:spcPct val="0"/>
            </a:spcBef>
            <a:spcAft>
              <a:spcPct val="35000"/>
            </a:spcAft>
          </a:pPr>
          <a:r>
            <a:rPr lang="ro-RO" sz="2400" b="0" kern="1200" dirty="0"/>
            <a:t>46 DONĂRI CSH</a:t>
          </a:r>
          <a:endParaRPr lang="en-GB" sz="2400" b="0" kern="1200" dirty="0"/>
        </a:p>
      </dsp:txBody>
      <dsp:txXfrm>
        <a:off x="30780" y="3522103"/>
        <a:ext cx="11299172" cy="568973"/>
      </dsp:txXfrm>
    </dsp:sp>
    <dsp:sp modelId="{C1892683-B038-4964-8934-1598E6990F46}">
      <dsp:nvSpPr>
        <dsp:cNvPr id="0" name=""/>
        <dsp:cNvSpPr/>
      </dsp:nvSpPr>
      <dsp:spPr>
        <a:xfrm>
          <a:off x="0" y="4129368"/>
          <a:ext cx="11360732" cy="77513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60703" tIns="22860" rIns="128016" bIns="22860" numCol="1" spcCol="1270" anchor="t" anchorCtr="0">
          <a:noAutofit/>
        </a:bodyPr>
        <a:lstStyle/>
        <a:p>
          <a:pPr marL="171450" lvl="1" indent="-171450" algn="l" defTabSz="800100">
            <a:lnSpc>
              <a:spcPct val="90000"/>
            </a:lnSpc>
            <a:spcBef>
              <a:spcPct val="0"/>
            </a:spcBef>
            <a:spcAft>
              <a:spcPct val="20000"/>
            </a:spcAft>
            <a:buChar char="••"/>
          </a:pPr>
          <a:r>
            <a:rPr lang="ro-RO" sz="1800" kern="1200" dirty="0"/>
            <a:t>22 pentru pacienți ROMÂNI</a:t>
          </a:r>
          <a:endParaRPr lang="en-GB" sz="1800" kern="1200" dirty="0"/>
        </a:p>
        <a:p>
          <a:pPr marL="171450" lvl="1" indent="-171450" algn="l" defTabSz="800100">
            <a:lnSpc>
              <a:spcPct val="90000"/>
            </a:lnSpc>
            <a:spcBef>
              <a:spcPct val="0"/>
            </a:spcBef>
            <a:spcAft>
              <a:spcPct val="20000"/>
            </a:spcAft>
            <a:buChar char="••"/>
          </a:pPr>
          <a:r>
            <a:rPr lang="ro-RO" sz="1800" kern="1200" dirty="0"/>
            <a:t>24 pentru pacienți STRĂINI </a:t>
          </a:r>
          <a:endParaRPr lang="en-GB" sz="1800" kern="1200" dirty="0"/>
        </a:p>
      </dsp:txBody>
      <dsp:txXfrm>
        <a:off x="0" y="4129368"/>
        <a:ext cx="11360732" cy="775137"/>
      </dsp:txXfrm>
    </dsp:sp>
    <dsp:sp modelId="{2AD5924B-679B-E247-91B4-BAC56A2D55AA}">
      <dsp:nvSpPr>
        <dsp:cNvPr id="0" name=""/>
        <dsp:cNvSpPr/>
      </dsp:nvSpPr>
      <dsp:spPr>
        <a:xfrm>
          <a:off x="0" y="1232610"/>
          <a:ext cx="11360732" cy="664786"/>
        </a:xfrm>
        <a:prstGeom prst="roundRect">
          <a:avLst/>
        </a:prstGeom>
        <a:solidFill>
          <a:srgbClr val="00C5E7"/>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l" defTabSz="1066800">
            <a:lnSpc>
              <a:spcPct val="90000"/>
            </a:lnSpc>
            <a:spcBef>
              <a:spcPct val="0"/>
            </a:spcBef>
            <a:spcAft>
              <a:spcPct val="35000"/>
            </a:spcAft>
            <a:buNone/>
          </a:pPr>
          <a:r>
            <a:rPr lang="ro-RO" sz="2400" kern="1200" dirty="0"/>
            <a:t>Peste </a:t>
          </a:r>
          <a:r>
            <a:rPr lang="en-GB" sz="2400" kern="1200" dirty="0"/>
            <a:t>7.000 </a:t>
          </a:r>
          <a:r>
            <a:rPr lang="ro-RO" sz="2400" kern="1200" dirty="0"/>
            <a:t>potențiali </a:t>
          </a:r>
          <a:r>
            <a:rPr lang="en-GB" sz="2400" kern="1200" dirty="0" err="1"/>
            <a:t>donatori</a:t>
          </a:r>
          <a:r>
            <a:rPr lang="en-GB" sz="2400" kern="1200" dirty="0"/>
            <a:t> </a:t>
          </a:r>
          <a:r>
            <a:rPr lang="en-GB" sz="2400" kern="1200" dirty="0" err="1"/>
            <a:t>noi</a:t>
          </a:r>
          <a:r>
            <a:rPr lang="ro-RO" sz="2400" kern="1200" dirty="0"/>
            <a:t> se înscriu</a:t>
          </a:r>
          <a:r>
            <a:rPr lang="en-GB" sz="2400" kern="1200" dirty="0"/>
            <a:t> </a:t>
          </a:r>
          <a:r>
            <a:rPr lang="en-GB" sz="2400" kern="1200" dirty="0" err="1"/>
            <a:t>anual</a:t>
          </a:r>
          <a:r>
            <a:rPr lang="ro-RO" sz="2400" kern="1200" dirty="0"/>
            <a:t> î</a:t>
          </a:r>
          <a:r>
            <a:rPr lang="en-GB" sz="2400" kern="1200" dirty="0"/>
            <a:t>n </a:t>
          </a:r>
          <a:r>
            <a:rPr lang="ro-RO" sz="2400" kern="1200" dirty="0"/>
            <a:t>Registru (2020-2023)</a:t>
          </a:r>
          <a:endParaRPr lang="en-GB" sz="2400" b="1" kern="1200" dirty="0"/>
        </a:p>
      </dsp:txBody>
      <dsp:txXfrm>
        <a:off x="32452" y="1265062"/>
        <a:ext cx="11295828" cy="599882"/>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drawing1.xml><?xml version="1.0" encoding="utf-8"?>
<c:userShapes xmlns:c="http://schemas.openxmlformats.org/drawingml/2006/chart">
  <cdr:relSizeAnchor xmlns:cdr="http://schemas.openxmlformats.org/drawingml/2006/chartDrawing">
    <cdr:from>
      <cdr:x>0.36694</cdr:x>
      <cdr:y>0.23635</cdr:y>
    </cdr:from>
    <cdr:to>
      <cdr:x>0.41994</cdr:x>
      <cdr:y>0.43419</cdr:y>
    </cdr:to>
    <cdr:cxnSp macro="">
      <cdr:nvCxnSpPr>
        <cdr:cNvPr id="7" name="Straight Arrow Connector 6">
          <a:extLst xmlns:a="http://schemas.openxmlformats.org/drawingml/2006/main">
            <a:ext uri="{FF2B5EF4-FFF2-40B4-BE49-F238E27FC236}">
              <a16:creationId xmlns:a16="http://schemas.microsoft.com/office/drawing/2014/main" id="{50FA1F5B-0C36-180C-3801-DF060CB0BD23}"/>
            </a:ext>
          </a:extLst>
        </cdr:cNvPr>
        <cdr:cNvCxnSpPr/>
      </cdr:nvCxnSpPr>
      <cdr:spPr>
        <a:xfrm xmlns:a="http://schemas.openxmlformats.org/drawingml/2006/main">
          <a:off x="2583591" y="948227"/>
          <a:ext cx="373166" cy="793731"/>
        </a:xfrm>
        <a:prstGeom xmlns:a="http://schemas.openxmlformats.org/drawingml/2006/main" prst="straightConnector1">
          <a:avLst/>
        </a:prstGeom>
        <a:ln xmlns:a="http://schemas.openxmlformats.org/drawingml/2006/main">
          <a:tailEnd type="triangle"/>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1"/>
            <a:ext cx="3076363" cy="470895"/>
          </a:xfrm>
          <a:prstGeom prst="rect">
            <a:avLst/>
          </a:prstGeom>
        </p:spPr>
        <p:txBody>
          <a:bodyPr vert="horz" lIns="91440" tIns="45720" rIns="91440" bIns="45720" rtlCol="0"/>
          <a:lstStyle>
            <a:lvl1pPr algn="l">
              <a:defRPr sz="1200"/>
            </a:lvl1pPr>
          </a:lstStyle>
          <a:p>
            <a:endParaRPr lang="ro-RO"/>
          </a:p>
        </p:txBody>
      </p:sp>
      <p:sp>
        <p:nvSpPr>
          <p:cNvPr id="3" name="Date Placeholder 2"/>
          <p:cNvSpPr>
            <a:spLocks noGrp="1"/>
          </p:cNvSpPr>
          <p:nvPr>
            <p:ph type="dt" idx="1"/>
          </p:nvPr>
        </p:nvSpPr>
        <p:spPr>
          <a:xfrm>
            <a:off x="4021295" y="1"/>
            <a:ext cx="3076363" cy="470895"/>
          </a:xfrm>
          <a:prstGeom prst="rect">
            <a:avLst/>
          </a:prstGeom>
        </p:spPr>
        <p:txBody>
          <a:bodyPr vert="horz" lIns="91440" tIns="45720" rIns="91440" bIns="45720" rtlCol="0"/>
          <a:lstStyle>
            <a:lvl1pPr algn="r">
              <a:defRPr sz="1200"/>
            </a:lvl1pPr>
          </a:lstStyle>
          <a:p>
            <a:fld id="{0B7A1BA1-EB71-4442-844C-BCD4E7DECE5B}" type="datetimeFigureOut">
              <a:rPr lang="ro-RO" smtClean="0"/>
              <a:t>12.09.2023</a:t>
            </a:fld>
            <a:endParaRPr lang="ro-RO"/>
          </a:p>
        </p:txBody>
      </p:sp>
      <p:sp>
        <p:nvSpPr>
          <p:cNvPr id="4" name="Slide Image Placeholder 3"/>
          <p:cNvSpPr>
            <a:spLocks noGrp="1" noRot="1" noChangeAspect="1"/>
          </p:cNvSpPr>
          <p:nvPr>
            <p:ph type="sldImg" idx="2"/>
          </p:nvPr>
        </p:nvSpPr>
        <p:spPr>
          <a:xfrm>
            <a:off x="735013" y="1173163"/>
            <a:ext cx="5629275" cy="3167062"/>
          </a:xfrm>
          <a:prstGeom prst="rect">
            <a:avLst/>
          </a:prstGeom>
          <a:noFill/>
          <a:ln w="12700">
            <a:solidFill>
              <a:prstClr val="black"/>
            </a:solidFill>
          </a:ln>
        </p:spPr>
        <p:txBody>
          <a:bodyPr vert="horz" lIns="91440" tIns="45720" rIns="91440" bIns="45720" rtlCol="0" anchor="ctr"/>
          <a:lstStyle/>
          <a:p>
            <a:endParaRPr lang="ro-RO"/>
          </a:p>
        </p:txBody>
      </p:sp>
      <p:sp>
        <p:nvSpPr>
          <p:cNvPr id="5" name="Notes Placeholder 4"/>
          <p:cNvSpPr>
            <a:spLocks noGrp="1"/>
          </p:cNvSpPr>
          <p:nvPr>
            <p:ph type="body" sz="quarter" idx="3"/>
          </p:nvPr>
        </p:nvSpPr>
        <p:spPr>
          <a:xfrm>
            <a:off x="709930" y="4516676"/>
            <a:ext cx="5679440" cy="3695462"/>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ro-RO"/>
          </a:p>
        </p:txBody>
      </p:sp>
      <p:sp>
        <p:nvSpPr>
          <p:cNvPr id="6" name="Footer Placeholder 5"/>
          <p:cNvSpPr>
            <a:spLocks noGrp="1"/>
          </p:cNvSpPr>
          <p:nvPr>
            <p:ph type="ftr" sz="quarter" idx="4"/>
          </p:nvPr>
        </p:nvSpPr>
        <p:spPr>
          <a:xfrm>
            <a:off x="1" y="8914407"/>
            <a:ext cx="3076363" cy="470894"/>
          </a:xfrm>
          <a:prstGeom prst="rect">
            <a:avLst/>
          </a:prstGeom>
        </p:spPr>
        <p:txBody>
          <a:bodyPr vert="horz" lIns="91440" tIns="45720" rIns="91440" bIns="45720" rtlCol="0" anchor="b"/>
          <a:lstStyle>
            <a:lvl1pPr algn="l">
              <a:defRPr sz="1200"/>
            </a:lvl1pPr>
          </a:lstStyle>
          <a:p>
            <a:endParaRPr lang="ro-RO"/>
          </a:p>
        </p:txBody>
      </p:sp>
      <p:sp>
        <p:nvSpPr>
          <p:cNvPr id="7" name="Slide Number Placeholder 6"/>
          <p:cNvSpPr>
            <a:spLocks noGrp="1"/>
          </p:cNvSpPr>
          <p:nvPr>
            <p:ph type="sldNum" sz="quarter" idx="5"/>
          </p:nvPr>
        </p:nvSpPr>
        <p:spPr>
          <a:xfrm>
            <a:off x="4021295" y="8914407"/>
            <a:ext cx="3076363" cy="470894"/>
          </a:xfrm>
          <a:prstGeom prst="rect">
            <a:avLst/>
          </a:prstGeom>
        </p:spPr>
        <p:txBody>
          <a:bodyPr vert="horz" lIns="91440" tIns="45720" rIns="91440" bIns="45720" rtlCol="0" anchor="b"/>
          <a:lstStyle>
            <a:lvl1pPr algn="r">
              <a:defRPr sz="1200"/>
            </a:lvl1pPr>
          </a:lstStyle>
          <a:p>
            <a:fld id="{1533B589-C775-4473-ACAC-0A91669B20FC}" type="slidenum">
              <a:rPr lang="ro-RO" smtClean="0"/>
              <a:t>‹#›</a:t>
            </a:fld>
            <a:endParaRPr lang="ro-RO"/>
          </a:p>
        </p:txBody>
      </p:sp>
    </p:spTree>
    <p:extLst>
      <p:ext uri="{BB962C8B-B14F-4D97-AF65-F5344CB8AC3E}">
        <p14:creationId xmlns:p14="http://schemas.microsoft.com/office/powerpoint/2010/main" val="297397746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533B589-C775-4473-ACAC-0A91669B20FC}" type="slidenum">
              <a:rPr lang="ro-RO" smtClean="0"/>
              <a:t>1</a:t>
            </a:fld>
            <a:endParaRPr lang="ro-RO"/>
          </a:p>
        </p:txBody>
      </p:sp>
    </p:spTree>
    <p:extLst>
      <p:ext uri="{BB962C8B-B14F-4D97-AF65-F5344CB8AC3E}">
        <p14:creationId xmlns:p14="http://schemas.microsoft.com/office/powerpoint/2010/main" val="283732588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533B589-C775-4473-ACAC-0A91669B20FC}" type="slidenum">
              <a:rPr lang="ro-RO" smtClean="0"/>
              <a:t>2</a:t>
            </a:fld>
            <a:endParaRPr lang="ro-RO"/>
          </a:p>
        </p:txBody>
      </p:sp>
    </p:spTree>
    <p:extLst>
      <p:ext uri="{BB962C8B-B14F-4D97-AF65-F5344CB8AC3E}">
        <p14:creationId xmlns:p14="http://schemas.microsoft.com/office/powerpoint/2010/main" val="402205793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533B589-C775-4473-ACAC-0A91669B20FC}" type="slidenum">
              <a:rPr lang="ro-RO" smtClean="0"/>
              <a:t>6</a:t>
            </a:fld>
            <a:endParaRPr lang="ro-RO"/>
          </a:p>
        </p:txBody>
      </p:sp>
    </p:spTree>
    <p:extLst>
      <p:ext uri="{BB962C8B-B14F-4D97-AF65-F5344CB8AC3E}">
        <p14:creationId xmlns:p14="http://schemas.microsoft.com/office/powerpoint/2010/main" val="113476017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533B589-C775-4473-ACAC-0A91669B20FC}" type="slidenum">
              <a:rPr lang="ro-RO" smtClean="0"/>
              <a:t>7</a:t>
            </a:fld>
            <a:endParaRPr lang="ro-RO"/>
          </a:p>
        </p:txBody>
      </p:sp>
    </p:spTree>
    <p:extLst>
      <p:ext uri="{BB962C8B-B14F-4D97-AF65-F5344CB8AC3E}">
        <p14:creationId xmlns:p14="http://schemas.microsoft.com/office/powerpoint/2010/main" val="182494928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533B589-C775-4473-ACAC-0A91669B20FC}" type="slidenum">
              <a:rPr lang="ro-RO" smtClean="0"/>
              <a:t>9</a:t>
            </a:fld>
            <a:endParaRPr lang="ro-RO"/>
          </a:p>
        </p:txBody>
      </p:sp>
    </p:spTree>
    <p:extLst>
      <p:ext uri="{BB962C8B-B14F-4D97-AF65-F5344CB8AC3E}">
        <p14:creationId xmlns:p14="http://schemas.microsoft.com/office/powerpoint/2010/main" val="328272682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RO" dirty="0"/>
          </a:p>
        </p:txBody>
      </p:sp>
      <p:sp>
        <p:nvSpPr>
          <p:cNvPr id="4" name="Slide Number Placeholder 3"/>
          <p:cNvSpPr>
            <a:spLocks noGrp="1"/>
          </p:cNvSpPr>
          <p:nvPr>
            <p:ph type="sldNum" sz="quarter" idx="5"/>
          </p:nvPr>
        </p:nvSpPr>
        <p:spPr/>
        <p:txBody>
          <a:bodyPr/>
          <a:lstStyle/>
          <a:p>
            <a:fld id="{1533B589-C775-4473-ACAC-0A91669B20FC}" type="slidenum">
              <a:rPr lang="ro-RO" smtClean="0"/>
              <a:t>10</a:t>
            </a:fld>
            <a:endParaRPr lang="ro-RO"/>
          </a:p>
        </p:txBody>
      </p:sp>
    </p:spTree>
    <p:extLst>
      <p:ext uri="{BB962C8B-B14F-4D97-AF65-F5344CB8AC3E}">
        <p14:creationId xmlns:p14="http://schemas.microsoft.com/office/powerpoint/2010/main" val="317718257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533B589-C775-4473-ACAC-0A91669B20FC}" type="slidenum">
              <a:rPr lang="ro-RO" smtClean="0"/>
              <a:t>11</a:t>
            </a:fld>
            <a:endParaRPr lang="ro-RO"/>
          </a:p>
        </p:txBody>
      </p:sp>
    </p:spTree>
    <p:extLst>
      <p:ext uri="{BB962C8B-B14F-4D97-AF65-F5344CB8AC3E}">
        <p14:creationId xmlns:p14="http://schemas.microsoft.com/office/powerpoint/2010/main" val="112322398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533B589-C775-4473-ACAC-0A91669B20FC}" type="slidenum">
              <a:rPr lang="ro-RO" smtClean="0"/>
              <a:t>12</a:t>
            </a:fld>
            <a:endParaRPr lang="ro-RO"/>
          </a:p>
        </p:txBody>
      </p:sp>
    </p:spTree>
    <p:extLst>
      <p:ext uri="{BB962C8B-B14F-4D97-AF65-F5344CB8AC3E}">
        <p14:creationId xmlns:p14="http://schemas.microsoft.com/office/powerpoint/2010/main" val="387247956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layout 1">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857"/>
            <a:ext cx="12193526" cy="6857143"/>
          </a:xfrm>
          <a:prstGeom prst="rect">
            <a:avLst/>
          </a:prstGeom>
        </p:spPr>
      </p:pic>
      <p:sp>
        <p:nvSpPr>
          <p:cNvPr id="10" name="Title 9"/>
          <p:cNvSpPr>
            <a:spLocks noGrp="1"/>
          </p:cNvSpPr>
          <p:nvPr>
            <p:ph type="title"/>
          </p:nvPr>
        </p:nvSpPr>
        <p:spPr>
          <a:xfrm>
            <a:off x="357188" y="1752600"/>
            <a:ext cx="11430000" cy="621323"/>
          </a:xfrm>
          <a:prstGeom prst="rect">
            <a:avLst/>
          </a:prstGeom>
        </p:spPr>
        <p:txBody>
          <a:bodyPr/>
          <a:lstStyle>
            <a:lvl1pPr>
              <a:defRPr sz="3600">
                <a:latin typeface="+mn-lt"/>
              </a:defRPr>
            </a:lvl1pPr>
          </a:lstStyle>
          <a:p>
            <a:r>
              <a:rPr lang="en-US" dirty="0"/>
              <a:t>Click to edit Master title style</a:t>
            </a:r>
          </a:p>
        </p:txBody>
      </p:sp>
      <p:sp>
        <p:nvSpPr>
          <p:cNvPr id="13" name="Content Placeholder 8"/>
          <p:cNvSpPr>
            <a:spLocks noGrp="1"/>
          </p:cNvSpPr>
          <p:nvPr>
            <p:ph sz="quarter" idx="10"/>
          </p:nvPr>
        </p:nvSpPr>
        <p:spPr>
          <a:xfrm>
            <a:off x="357188" y="2579077"/>
            <a:ext cx="11430000" cy="3523273"/>
          </a:xfrm>
          <a:prstGeom prst="rect">
            <a:avLst/>
          </a:prstGeom>
        </p:spPr>
        <p:txBody>
          <a:bodyPr/>
          <a:lstStyle>
            <a:lvl1pPr>
              <a:defRPr sz="1600">
                <a:latin typeface="+mj-lt"/>
              </a:defRPr>
            </a:lvl1pPr>
          </a:lstStyle>
          <a:p>
            <a:pPr lvl="0"/>
            <a:r>
              <a:rPr lang="en-US" dirty="0"/>
              <a:t>Edit Master text styles</a:t>
            </a:r>
          </a:p>
        </p:txBody>
      </p:sp>
    </p:spTree>
    <p:extLst>
      <p:ext uri="{BB962C8B-B14F-4D97-AF65-F5344CB8AC3E}">
        <p14:creationId xmlns:p14="http://schemas.microsoft.com/office/powerpoint/2010/main" val="16514426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layout 2">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857"/>
            <a:ext cx="12193526" cy="6857143"/>
          </a:xfrm>
          <a:prstGeom prst="rect">
            <a:avLst/>
          </a:prstGeom>
        </p:spPr>
      </p:pic>
      <p:sp>
        <p:nvSpPr>
          <p:cNvPr id="5" name="Content Placeholder 8"/>
          <p:cNvSpPr>
            <a:spLocks noGrp="1"/>
          </p:cNvSpPr>
          <p:nvPr>
            <p:ph sz="quarter" idx="10"/>
          </p:nvPr>
        </p:nvSpPr>
        <p:spPr>
          <a:xfrm>
            <a:off x="357188" y="2579077"/>
            <a:ext cx="11430000" cy="3523273"/>
          </a:xfrm>
          <a:prstGeom prst="rect">
            <a:avLst/>
          </a:prstGeom>
        </p:spPr>
        <p:txBody>
          <a:bodyPr/>
          <a:lstStyle>
            <a:lvl1pPr>
              <a:defRPr sz="1600">
                <a:latin typeface="+mj-lt"/>
              </a:defRPr>
            </a:lvl1pPr>
          </a:lstStyle>
          <a:p>
            <a:pPr lvl="0"/>
            <a:r>
              <a:rPr lang="en-US" dirty="0"/>
              <a:t>Edit Master text styles</a:t>
            </a:r>
          </a:p>
        </p:txBody>
      </p:sp>
      <p:sp>
        <p:nvSpPr>
          <p:cNvPr id="7" name="Title 9"/>
          <p:cNvSpPr>
            <a:spLocks noGrp="1"/>
          </p:cNvSpPr>
          <p:nvPr>
            <p:ph type="title"/>
          </p:nvPr>
        </p:nvSpPr>
        <p:spPr>
          <a:xfrm>
            <a:off x="357188" y="1752600"/>
            <a:ext cx="11430000" cy="621323"/>
          </a:xfrm>
          <a:prstGeom prst="rect">
            <a:avLst/>
          </a:prstGeom>
        </p:spPr>
        <p:txBody>
          <a:bodyPr/>
          <a:lstStyle>
            <a:lvl1pPr>
              <a:defRPr sz="3600">
                <a:latin typeface="+mn-lt"/>
              </a:defRPr>
            </a:lvl1pPr>
          </a:lstStyle>
          <a:p>
            <a:r>
              <a:rPr lang="en-US" dirty="0"/>
              <a:t>Click to edit Master title style</a:t>
            </a:r>
          </a:p>
        </p:txBody>
      </p:sp>
    </p:spTree>
    <p:extLst>
      <p:ext uri="{BB962C8B-B14F-4D97-AF65-F5344CB8AC3E}">
        <p14:creationId xmlns:p14="http://schemas.microsoft.com/office/powerpoint/2010/main" val="238441289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layout 3">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1"/>
            <a:ext cx="12192002" cy="6858001"/>
          </a:xfrm>
          <a:prstGeom prst="rect">
            <a:avLst/>
          </a:prstGeom>
        </p:spPr>
      </p:pic>
      <p:sp>
        <p:nvSpPr>
          <p:cNvPr id="5" name="Content Placeholder 8"/>
          <p:cNvSpPr>
            <a:spLocks noGrp="1"/>
          </p:cNvSpPr>
          <p:nvPr>
            <p:ph sz="quarter" idx="10"/>
          </p:nvPr>
        </p:nvSpPr>
        <p:spPr>
          <a:xfrm>
            <a:off x="357188" y="2579077"/>
            <a:ext cx="11430000" cy="3523273"/>
          </a:xfrm>
          <a:prstGeom prst="rect">
            <a:avLst/>
          </a:prstGeom>
        </p:spPr>
        <p:txBody>
          <a:bodyPr/>
          <a:lstStyle>
            <a:lvl1pPr>
              <a:defRPr sz="1600">
                <a:solidFill>
                  <a:schemeClr val="bg1"/>
                </a:solidFill>
                <a:latin typeface="+mj-lt"/>
              </a:defRPr>
            </a:lvl1pPr>
          </a:lstStyle>
          <a:p>
            <a:pPr lvl="0"/>
            <a:r>
              <a:rPr lang="en-US" dirty="0"/>
              <a:t>Edit Master text styles</a:t>
            </a:r>
          </a:p>
        </p:txBody>
      </p:sp>
      <p:sp>
        <p:nvSpPr>
          <p:cNvPr id="6" name="Title 9"/>
          <p:cNvSpPr>
            <a:spLocks noGrp="1"/>
          </p:cNvSpPr>
          <p:nvPr>
            <p:ph type="title"/>
          </p:nvPr>
        </p:nvSpPr>
        <p:spPr>
          <a:xfrm>
            <a:off x="2280138" y="1752600"/>
            <a:ext cx="9507050" cy="621323"/>
          </a:xfrm>
          <a:prstGeom prst="rect">
            <a:avLst/>
          </a:prstGeom>
        </p:spPr>
        <p:txBody>
          <a:bodyPr/>
          <a:lstStyle>
            <a:lvl1pPr>
              <a:defRPr sz="3600">
                <a:solidFill>
                  <a:schemeClr val="bg1"/>
                </a:solidFill>
                <a:latin typeface="+mn-lt"/>
              </a:defRPr>
            </a:lvl1pPr>
          </a:lstStyle>
          <a:p>
            <a:r>
              <a:rPr lang="en-US" dirty="0"/>
              <a:t>Click to edit Master title style</a:t>
            </a:r>
          </a:p>
        </p:txBody>
      </p:sp>
    </p:spTree>
    <p:extLst>
      <p:ext uri="{BB962C8B-B14F-4D97-AF65-F5344CB8AC3E}">
        <p14:creationId xmlns:p14="http://schemas.microsoft.com/office/powerpoint/2010/main" val="79568813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layout 4">
    <p:spTree>
      <p:nvGrpSpPr>
        <p:cNvPr id="1" name=""/>
        <p:cNvGrpSpPr/>
        <p:nvPr/>
      </p:nvGrpSpPr>
      <p:grpSpPr>
        <a:xfrm>
          <a:off x="0" y="0"/>
          <a:ext cx="0" cy="0"/>
          <a:chOff x="0" y="0"/>
          <a:chExt cx="0" cy="0"/>
        </a:xfrm>
      </p:grpSpPr>
      <p:pic>
        <p:nvPicPr>
          <p:cNvPr id="3" name="Picture 2"/>
          <p:cNvPicPr>
            <a:picLocks noChangeAspect="1"/>
          </p:cNvPicPr>
          <p:nvPr userDrawn="1"/>
        </p:nvPicPr>
        <p:blipFill rotWithShape="1">
          <a:blip r:embed="rId2" cstate="print">
            <a:extLst>
              <a:ext uri="{28A0092B-C50C-407E-A947-70E740481C1C}">
                <a14:useLocalDpi xmlns:a14="http://schemas.microsoft.com/office/drawing/2010/main" val="0"/>
              </a:ext>
            </a:extLst>
          </a:blip>
          <a:srcRect t="90084"/>
          <a:stretch/>
        </p:blipFill>
        <p:spPr>
          <a:xfrm>
            <a:off x="0" y="6178062"/>
            <a:ext cx="12193526" cy="679938"/>
          </a:xfrm>
          <a:prstGeom prst="rect">
            <a:avLst/>
          </a:prstGeom>
        </p:spPr>
      </p:pic>
      <p:sp>
        <p:nvSpPr>
          <p:cNvPr id="5" name="Content Placeholder 8"/>
          <p:cNvSpPr>
            <a:spLocks noGrp="1"/>
          </p:cNvSpPr>
          <p:nvPr>
            <p:ph sz="quarter" idx="10"/>
          </p:nvPr>
        </p:nvSpPr>
        <p:spPr>
          <a:xfrm>
            <a:off x="357188" y="2192215"/>
            <a:ext cx="11430000" cy="3910135"/>
          </a:xfrm>
          <a:prstGeom prst="rect">
            <a:avLst/>
          </a:prstGeom>
        </p:spPr>
        <p:txBody>
          <a:bodyPr/>
          <a:lstStyle>
            <a:lvl1pPr>
              <a:defRPr sz="1600">
                <a:latin typeface="+mj-lt"/>
              </a:defRPr>
            </a:lvl1pPr>
          </a:lstStyle>
          <a:p>
            <a:pPr lvl="0"/>
            <a:r>
              <a:rPr lang="en-US" dirty="0"/>
              <a:t>Edit Master text styles</a:t>
            </a:r>
          </a:p>
        </p:txBody>
      </p:sp>
      <p:sp>
        <p:nvSpPr>
          <p:cNvPr id="6" name="Title 9"/>
          <p:cNvSpPr>
            <a:spLocks noGrp="1"/>
          </p:cNvSpPr>
          <p:nvPr>
            <p:ph type="title"/>
          </p:nvPr>
        </p:nvSpPr>
        <p:spPr>
          <a:xfrm>
            <a:off x="357188" y="697523"/>
            <a:ext cx="11430000" cy="1195754"/>
          </a:xfrm>
          <a:prstGeom prst="rect">
            <a:avLst/>
          </a:prstGeom>
        </p:spPr>
        <p:txBody>
          <a:bodyPr/>
          <a:lstStyle>
            <a:lvl1pPr>
              <a:defRPr sz="3600">
                <a:latin typeface="+mn-lt"/>
              </a:defRPr>
            </a:lvl1pPr>
          </a:lstStyle>
          <a:p>
            <a:r>
              <a:rPr lang="en-US" dirty="0"/>
              <a:t>Click to edit Master title style</a:t>
            </a:r>
          </a:p>
        </p:txBody>
      </p:sp>
    </p:spTree>
    <p:extLst>
      <p:ext uri="{BB962C8B-B14F-4D97-AF65-F5344CB8AC3E}">
        <p14:creationId xmlns:p14="http://schemas.microsoft.com/office/powerpoint/2010/main" val="271572328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3" name="Content Placeholder 8"/>
          <p:cNvSpPr>
            <a:spLocks noGrp="1"/>
          </p:cNvSpPr>
          <p:nvPr>
            <p:ph sz="quarter" idx="10"/>
          </p:nvPr>
        </p:nvSpPr>
        <p:spPr>
          <a:xfrm>
            <a:off x="357188" y="2192215"/>
            <a:ext cx="11430000" cy="4214447"/>
          </a:xfrm>
          <a:prstGeom prst="rect">
            <a:avLst/>
          </a:prstGeom>
        </p:spPr>
        <p:txBody>
          <a:bodyPr/>
          <a:lstStyle>
            <a:lvl1pPr>
              <a:defRPr sz="1600">
                <a:latin typeface="+mj-lt"/>
              </a:defRPr>
            </a:lvl1pPr>
          </a:lstStyle>
          <a:p>
            <a:pPr lvl="0"/>
            <a:r>
              <a:rPr lang="en-US" dirty="0"/>
              <a:t>Edit Master text styles</a:t>
            </a:r>
          </a:p>
        </p:txBody>
      </p:sp>
      <p:sp>
        <p:nvSpPr>
          <p:cNvPr id="4" name="Title 9"/>
          <p:cNvSpPr>
            <a:spLocks noGrp="1"/>
          </p:cNvSpPr>
          <p:nvPr>
            <p:ph type="title"/>
          </p:nvPr>
        </p:nvSpPr>
        <p:spPr>
          <a:xfrm>
            <a:off x="357188" y="697523"/>
            <a:ext cx="11430000" cy="1195754"/>
          </a:xfrm>
          <a:prstGeom prst="rect">
            <a:avLst/>
          </a:prstGeom>
        </p:spPr>
        <p:txBody>
          <a:bodyPr/>
          <a:lstStyle>
            <a:lvl1pPr>
              <a:defRPr sz="3600">
                <a:latin typeface="+mn-lt"/>
              </a:defRPr>
            </a:lvl1pPr>
          </a:lstStyle>
          <a:p>
            <a:r>
              <a:rPr lang="en-US" dirty="0"/>
              <a:t>Click to edit Master title style</a:t>
            </a:r>
          </a:p>
        </p:txBody>
      </p:sp>
    </p:spTree>
    <p:extLst>
      <p:ext uri="{BB962C8B-B14F-4D97-AF65-F5344CB8AC3E}">
        <p14:creationId xmlns:p14="http://schemas.microsoft.com/office/powerpoint/2010/main" val="3567968214"/>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531127115"/>
      </p:ext>
    </p:extLst>
  </p:cSld>
  <p:clrMap bg1="lt1" tx1="dk1" bg2="lt2" tx2="dk2" accent1="accent1" accent2="accent2" accent3="accent3" accent4="accent4" accent5="accent5" accent6="accent6" hlink="hlink" folHlink="folHlink"/>
  <p:sldLayoutIdLst>
    <p:sldLayoutId id="2147483655" r:id="rId1"/>
    <p:sldLayoutId id="2147483656" r:id="rId2"/>
    <p:sldLayoutId id="2147483657" r:id="rId3"/>
    <p:sldLayoutId id="2147483658" r:id="rId4"/>
    <p:sldLayoutId id="2147483659" r:id="rId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o-R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3.xml"/><Relationship Id="rId4" Type="http://schemas.openxmlformats.org/officeDocument/2006/relationships/image" Target="../media/image6.jpeg"/></Relationships>
</file>

<file path=ppt/slides/_rels/slide10.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1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8.xml"/><Relationship Id="rId1" Type="http://schemas.openxmlformats.org/officeDocument/2006/relationships/slideLayout" Target="../slideLayouts/slideLayout3.xml"/><Relationship Id="rId4" Type="http://schemas.openxmlformats.org/officeDocument/2006/relationships/image" Target="../media/image15.png"/></Relationships>
</file>

<file path=ppt/slides/_rels/slide13.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16.jpg"/><Relationship Id="rId1" Type="http://schemas.openxmlformats.org/officeDocument/2006/relationships/slideLayout" Target="../slideLayouts/slideLayout1.xml"/><Relationship Id="rId6" Type="http://schemas.openxmlformats.org/officeDocument/2006/relationships/image" Target="../media/image20.jpeg"/><Relationship Id="rId5" Type="http://schemas.openxmlformats.org/officeDocument/2006/relationships/image" Target="../media/image19.png"/><Relationship Id="rId4" Type="http://schemas.openxmlformats.org/officeDocument/2006/relationships/image" Target="../media/image18.png"/></Relationships>
</file>

<file path=ppt/slides/_rels/slide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xml"/><Relationship Id="rId1" Type="http://schemas.openxmlformats.org/officeDocument/2006/relationships/slideLayout" Target="../slideLayouts/slideLayout3.xml"/><Relationship Id="rId4" Type="http://schemas.openxmlformats.org/officeDocument/2006/relationships/image" Target="../media/image5.jpeg"/></Relationships>
</file>

<file path=ppt/slides/_rels/slide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3.xml"/><Relationship Id="rId6" Type="http://schemas.openxmlformats.org/officeDocument/2006/relationships/image" Target="../media/image11.jpeg"/><Relationship Id="rId5" Type="http://schemas.openxmlformats.org/officeDocument/2006/relationships/image" Target="../media/image5.jpeg"/><Relationship Id="rId4" Type="http://schemas.openxmlformats.org/officeDocument/2006/relationships/image" Target="../media/image10.png"/></Relationships>
</file>

<file path=ppt/slides/_rels/slide4.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13.png"/><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6.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chart" Target="../charts/chart2.xml"/><Relationship Id="rId4" Type="http://schemas.openxmlformats.org/officeDocument/2006/relationships/image" Target="../media/image13.png"/></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chart" Target="../charts/chart3.xml"/></Relationships>
</file>

<file path=ppt/slides/_rels/slide8.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477CF83A-E466-4865-98CA-721CAB9628EF}"/>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402499" y="215370"/>
            <a:ext cx="1393228" cy="789211"/>
          </a:xfrm>
          <a:prstGeom prst="rect">
            <a:avLst/>
          </a:prstGeom>
          <a:noFill/>
          <a:ln>
            <a:noFill/>
          </a:ln>
        </p:spPr>
      </p:pic>
      <p:sp>
        <p:nvSpPr>
          <p:cNvPr id="7" name="Title 6">
            <a:extLst>
              <a:ext uri="{FF2B5EF4-FFF2-40B4-BE49-F238E27FC236}">
                <a16:creationId xmlns:a16="http://schemas.microsoft.com/office/drawing/2014/main" id="{036191BA-2754-3F50-5E5C-B58E7E287A23}"/>
              </a:ext>
            </a:extLst>
          </p:cNvPr>
          <p:cNvSpPr>
            <a:spLocks noGrp="1"/>
          </p:cNvSpPr>
          <p:nvPr>
            <p:ph type="title"/>
          </p:nvPr>
        </p:nvSpPr>
        <p:spPr>
          <a:xfrm>
            <a:off x="81736" y="5160790"/>
            <a:ext cx="9507050" cy="1124396"/>
          </a:xfrm>
        </p:spPr>
        <p:txBody>
          <a:bodyPr/>
          <a:lstStyle/>
          <a:p>
            <a:pPr>
              <a:defRPr/>
            </a:pPr>
            <a:r>
              <a:rPr lang="en-GB" sz="3200" dirty="0" err="1"/>
              <a:t>Dr.</a:t>
            </a:r>
            <a:r>
              <a:rPr lang="en-GB" sz="3200" dirty="0"/>
              <a:t> </a:t>
            </a:r>
            <a:r>
              <a:rPr lang="ro-RO" sz="3200" dirty="0"/>
              <a:t>Traian Laurian ARGHIȘAN</a:t>
            </a:r>
            <a:br>
              <a:rPr lang="ro-RO" sz="3200" dirty="0"/>
            </a:br>
            <a:r>
              <a:rPr lang="ro-RO" sz="2000" dirty="0"/>
              <a:t>Director </a:t>
            </a:r>
            <a:r>
              <a:rPr lang="en-US" sz="2000" dirty="0"/>
              <a:t>G</a:t>
            </a:r>
            <a:r>
              <a:rPr lang="ro-RO" sz="2000" dirty="0"/>
              <a:t>eneral </a:t>
            </a:r>
            <a:r>
              <a:rPr lang="en-US" sz="2000" dirty="0" err="1"/>
              <a:t>Interimar</a:t>
            </a:r>
            <a:r>
              <a:rPr lang="en-US" sz="2000" dirty="0"/>
              <a:t> </a:t>
            </a:r>
            <a:r>
              <a:rPr lang="ro-RO" sz="2000" dirty="0"/>
              <a:t>RNDVCSH</a:t>
            </a:r>
            <a:br>
              <a:rPr lang="ro-RO" sz="2000" dirty="0"/>
            </a:br>
            <a:r>
              <a:rPr lang="ro-RO" sz="2000" i="1" dirty="0"/>
              <a:t/>
            </a:r>
            <a:br>
              <a:rPr lang="ro-RO" sz="2000" i="1" dirty="0"/>
            </a:br>
            <a:r>
              <a:rPr lang="ro-RO" sz="2000" i="1" dirty="0"/>
              <a:t>București, 15 septembrie 2023</a:t>
            </a:r>
            <a:r>
              <a:rPr lang="ro-RO" sz="2000" dirty="0"/>
              <a:t/>
            </a:r>
            <a:br>
              <a:rPr lang="ro-RO" sz="2000" dirty="0"/>
            </a:br>
            <a:r>
              <a:rPr lang="ro-RO" sz="2000" dirty="0"/>
              <a:t/>
            </a:r>
            <a:br>
              <a:rPr lang="ro-RO" sz="2000" dirty="0"/>
            </a:br>
            <a:r>
              <a:rPr lang="ro-RO" sz="2000" dirty="0"/>
              <a:t/>
            </a:r>
            <a:br>
              <a:rPr lang="ro-RO" sz="2000" dirty="0"/>
            </a:br>
            <a:r>
              <a:rPr lang="ro-RO" sz="2000" dirty="0"/>
              <a:t/>
            </a:r>
            <a:br>
              <a:rPr lang="ro-RO" sz="2000" dirty="0"/>
            </a:br>
            <a:endParaRPr lang="en-US" sz="2000" dirty="0"/>
          </a:p>
        </p:txBody>
      </p:sp>
      <p:pic>
        <p:nvPicPr>
          <p:cNvPr id="2" name="Picture 1"/>
          <p:cNvPicPr>
            <a:picLocks noChangeAspect="1"/>
          </p:cNvPicPr>
          <p:nvPr/>
        </p:nvPicPr>
        <p:blipFill>
          <a:blip r:embed="rId4" cstate="print">
            <a:extLst>
              <a:ext uri="{28A0092B-C50C-407E-A947-70E740481C1C}">
                <a14:useLocalDpi xmlns:a14="http://schemas.microsoft.com/office/drawing/2010/main" val="0"/>
              </a:ext>
            </a:extLst>
          </a:blip>
          <a:srcRect/>
          <a:stretch/>
        </p:blipFill>
        <p:spPr>
          <a:xfrm>
            <a:off x="2147174" y="1473525"/>
            <a:ext cx="9771018" cy="3074884"/>
          </a:xfrm>
          <a:prstGeom prst="rect">
            <a:avLst/>
          </a:prstGeom>
        </p:spPr>
      </p:pic>
      <p:sp>
        <p:nvSpPr>
          <p:cNvPr id="6" name="TextBox 5">
            <a:extLst>
              <a:ext uri="{FF2B5EF4-FFF2-40B4-BE49-F238E27FC236}">
                <a16:creationId xmlns:a16="http://schemas.microsoft.com/office/drawing/2014/main" id="{7CE24F35-4120-A358-40D9-C91603F25B41}"/>
              </a:ext>
            </a:extLst>
          </p:cNvPr>
          <p:cNvSpPr txBox="1"/>
          <p:nvPr/>
        </p:nvSpPr>
        <p:spPr>
          <a:xfrm>
            <a:off x="11708445" y="6710183"/>
            <a:ext cx="184731" cy="369332"/>
          </a:xfrm>
          <a:prstGeom prst="rect">
            <a:avLst/>
          </a:prstGeom>
          <a:noFill/>
        </p:spPr>
        <p:txBody>
          <a:bodyPr wrap="none" rtlCol="0">
            <a:spAutoFit/>
          </a:bodyPr>
          <a:lstStyle/>
          <a:p>
            <a:endParaRPr lang="en-RU" dirty="0"/>
          </a:p>
        </p:txBody>
      </p:sp>
      <p:sp>
        <p:nvSpPr>
          <p:cNvPr id="8" name="TextBox 7">
            <a:extLst>
              <a:ext uri="{FF2B5EF4-FFF2-40B4-BE49-F238E27FC236}">
                <a16:creationId xmlns:a16="http://schemas.microsoft.com/office/drawing/2014/main" id="{4068DBE5-C7DD-9B17-D89E-84050F8DA7AB}"/>
              </a:ext>
            </a:extLst>
          </p:cNvPr>
          <p:cNvSpPr txBox="1"/>
          <p:nvPr/>
        </p:nvSpPr>
        <p:spPr>
          <a:xfrm>
            <a:off x="11454063" y="6662057"/>
            <a:ext cx="184731" cy="369332"/>
          </a:xfrm>
          <a:prstGeom prst="rect">
            <a:avLst/>
          </a:prstGeom>
          <a:noFill/>
        </p:spPr>
        <p:txBody>
          <a:bodyPr wrap="none" rtlCol="0">
            <a:spAutoFit/>
          </a:bodyPr>
          <a:lstStyle/>
          <a:p>
            <a:endParaRPr lang="en-RU" dirty="0"/>
          </a:p>
        </p:txBody>
      </p:sp>
      <p:sp>
        <p:nvSpPr>
          <p:cNvPr id="10" name="TextBox 9">
            <a:extLst>
              <a:ext uri="{FF2B5EF4-FFF2-40B4-BE49-F238E27FC236}">
                <a16:creationId xmlns:a16="http://schemas.microsoft.com/office/drawing/2014/main" id="{45F011E9-1B4A-8A87-0289-0CDC5877B098}"/>
              </a:ext>
            </a:extLst>
          </p:cNvPr>
          <p:cNvSpPr txBox="1"/>
          <p:nvPr/>
        </p:nvSpPr>
        <p:spPr>
          <a:xfrm>
            <a:off x="10931549" y="6586430"/>
            <a:ext cx="184731" cy="369332"/>
          </a:xfrm>
          <a:prstGeom prst="rect">
            <a:avLst/>
          </a:prstGeom>
          <a:noFill/>
        </p:spPr>
        <p:txBody>
          <a:bodyPr wrap="none" rtlCol="0">
            <a:spAutoFit/>
          </a:bodyPr>
          <a:lstStyle/>
          <a:p>
            <a:endParaRPr lang="en-RU" dirty="0"/>
          </a:p>
        </p:txBody>
      </p:sp>
      <p:sp>
        <p:nvSpPr>
          <p:cNvPr id="11" name="TextBox 10">
            <a:extLst>
              <a:ext uri="{FF2B5EF4-FFF2-40B4-BE49-F238E27FC236}">
                <a16:creationId xmlns:a16="http://schemas.microsoft.com/office/drawing/2014/main" id="{3884AE4C-F444-5EB8-75C4-0A226940A8B7}"/>
              </a:ext>
            </a:extLst>
          </p:cNvPr>
          <p:cNvSpPr txBox="1"/>
          <p:nvPr/>
        </p:nvSpPr>
        <p:spPr>
          <a:xfrm>
            <a:off x="11302809" y="6070791"/>
            <a:ext cx="184731" cy="369332"/>
          </a:xfrm>
          <a:prstGeom prst="rect">
            <a:avLst/>
          </a:prstGeom>
          <a:noFill/>
        </p:spPr>
        <p:txBody>
          <a:bodyPr wrap="none" rtlCol="0">
            <a:spAutoFit/>
          </a:bodyPr>
          <a:lstStyle/>
          <a:p>
            <a:endParaRPr lang="en-RU" dirty="0"/>
          </a:p>
        </p:txBody>
      </p:sp>
    </p:spTree>
    <p:extLst>
      <p:ext uri="{BB962C8B-B14F-4D97-AF65-F5344CB8AC3E}">
        <p14:creationId xmlns:p14="http://schemas.microsoft.com/office/powerpoint/2010/main" val="36928456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0"/>
          </p:nvPr>
        </p:nvSpPr>
        <p:spPr>
          <a:xfrm>
            <a:off x="130900" y="1238479"/>
            <a:ext cx="6721150" cy="4990641"/>
          </a:xfrm>
        </p:spPr>
        <p:txBody>
          <a:bodyPr/>
          <a:lstStyle/>
          <a:p>
            <a:pPr marL="0" indent="0">
              <a:buNone/>
            </a:pPr>
            <a:endParaRPr lang="en-GB" sz="2000" dirty="0">
              <a:latin typeface="+mn-lt"/>
            </a:endParaRPr>
          </a:p>
          <a:p>
            <a:pPr marL="0" indent="0">
              <a:buNone/>
            </a:pPr>
            <a:r>
              <a:rPr lang="en-GB" sz="2000" dirty="0" err="1">
                <a:latin typeface="+mn-lt"/>
              </a:rPr>
              <a:t>Asocia</a:t>
            </a:r>
            <a:r>
              <a:rPr lang="ro-RO" sz="2000" dirty="0">
                <a:latin typeface="+mn-lt"/>
              </a:rPr>
              <a:t>ția Studenților Mediciniști (ASM)</a:t>
            </a:r>
          </a:p>
          <a:p>
            <a:pPr marL="0" indent="0">
              <a:buNone/>
            </a:pPr>
            <a:r>
              <a:rPr lang="ro-RO" sz="2000" dirty="0">
                <a:latin typeface="+mn-lt"/>
              </a:rPr>
              <a:t>Asociația Română pentru Donarea de Celule Stem (ARDCEL)</a:t>
            </a:r>
          </a:p>
          <a:p>
            <a:pPr marL="0" indent="0">
              <a:buNone/>
            </a:pPr>
            <a:r>
              <a:rPr lang="ro-RO" sz="2000" dirty="0">
                <a:latin typeface="+mn-lt"/>
              </a:rPr>
              <a:t>Federația Bolnavilor de Cancer (FABC)</a:t>
            </a:r>
          </a:p>
          <a:p>
            <a:pPr marL="0" indent="0">
              <a:buNone/>
            </a:pPr>
            <a:r>
              <a:rPr lang="en-GB" sz="2000" dirty="0" err="1">
                <a:latin typeface="+mn-lt"/>
              </a:rPr>
              <a:t>BlooDoChallenge</a:t>
            </a:r>
            <a:endParaRPr lang="en-GB" sz="2000" dirty="0">
              <a:latin typeface="+mn-lt"/>
            </a:endParaRPr>
          </a:p>
          <a:p>
            <a:pPr marL="0" indent="0">
              <a:buNone/>
            </a:pPr>
            <a:endParaRPr lang="ro-RO" sz="2000" dirty="0">
              <a:latin typeface="+mn-lt"/>
            </a:endParaRPr>
          </a:p>
          <a:p>
            <a:pPr marL="0" indent="0">
              <a:buNone/>
            </a:pPr>
            <a:r>
              <a:rPr lang="ro-RO" sz="2000" dirty="0">
                <a:latin typeface="+mn-lt"/>
              </a:rPr>
              <a:t>Totodată, ne bucurăm de sprijinul:</a:t>
            </a:r>
          </a:p>
          <a:p>
            <a:pPr>
              <a:buFontTx/>
              <a:buChar char="-"/>
            </a:pPr>
            <a:r>
              <a:rPr lang="ro-RO" sz="2000" dirty="0">
                <a:latin typeface="+mn-lt"/>
              </a:rPr>
              <a:t>factorilor de decizie politică, </a:t>
            </a:r>
          </a:p>
          <a:p>
            <a:pPr>
              <a:buFontTx/>
              <a:buChar char="-"/>
            </a:pPr>
            <a:r>
              <a:rPr lang="ro-RO" sz="2000" dirty="0">
                <a:latin typeface="+mn-lt"/>
              </a:rPr>
              <a:t>autorităților publice (PMB, Metrorex) &amp; instituțiilor private, </a:t>
            </a:r>
          </a:p>
          <a:p>
            <a:pPr>
              <a:buFontTx/>
              <a:buChar char="-"/>
            </a:pPr>
            <a:r>
              <a:rPr lang="ro-RO" sz="2000" dirty="0">
                <a:latin typeface="+mn-lt"/>
              </a:rPr>
              <a:t>mass-mediei,</a:t>
            </a:r>
          </a:p>
          <a:p>
            <a:pPr>
              <a:buFontTx/>
              <a:buChar char="-"/>
            </a:pPr>
            <a:r>
              <a:rPr lang="ro-RO" sz="2000" dirty="0">
                <a:latin typeface="+mn-lt"/>
              </a:rPr>
              <a:t>unităților de învățământ superior (Universitatea București),</a:t>
            </a:r>
          </a:p>
          <a:p>
            <a:pPr>
              <a:buFontTx/>
              <a:buChar char="-"/>
            </a:pPr>
            <a:r>
              <a:rPr lang="ro-RO" sz="2000" dirty="0">
                <a:latin typeface="+mn-lt"/>
              </a:rPr>
              <a:t>profesioniștilor din domeniul sănătății, </a:t>
            </a:r>
          </a:p>
          <a:p>
            <a:pPr>
              <a:buFontTx/>
              <a:buChar char="-"/>
            </a:pPr>
            <a:r>
              <a:rPr lang="ro-RO" sz="2000" dirty="0">
                <a:latin typeface="+mn-lt"/>
              </a:rPr>
              <a:t>donatorilor și pacienților.</a:t>
            </a:r>
            <a:endParaRPr lang="en-GB" sz="2000" dirty="0">
              <a:latin typeface="+mn-lt"/>
            </a:endParaRPr>
          </a:p>
          <a:p>
            <a:pPr marL="0" indent="0">
              <a:buNone/>
            </a:pPr>
            <a:endParaRPr lang="en-GB" sz="2400" dirty="0">
              <a:latin typeface="+mn-lt"/>
            </a:endParaRPr>
          </a:p>
        </p:txBody>
      </p:sp>
      <p:sp>
        <p:nvSpPr>
          <p:cNvPr id="3" name="Title 2"/>
          <p:cNvSpPr>
            <a:spLocks noGrp="1"/>
          </p:cNvSpPr>
          <p:nvPr>
            <p:ph type="title"/>
          </p:nvPr>
        </p:nvSpPr>
        <p:spPr>
          <a:xfrm>
            <a:off x="599090" y="465815"/>
            <a:ext cx="11364796" cy="621323"/>
          </a:xfrm>
        </p:spPr>
        <p:txBody>
          <a:bodyPr/>
          <a:lstStyle/>
          <a:p>
            <a:pPr algn="ctr"/>
            <a:r>
              <a:rPr lang="en-GB" b="1" dirty="0">
                <a:solidFill>
                  <a:schemeClr val="bg1"/>
                </a:solidFill>
                <a:latin typeface="+mj-lt"/>
                <a:ea typeface="ＭＳ Ｐゴシック" panose="020B0600070205080204" pitchFamily="34" charset="-128"/>
                <a:cs typeface="+mn-cs"/>
              </a:rPr>
              <a:t>PARTENERI </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04182" y="1176969"/>
            <a:ext cx="4887817" cy="5113662"/>
          </a:xfrm>
          <a:prstGeom prst="rect">
            <a:avLst/>
          </a:prstGeom>
        </p:spPr>
      </p:pic>
      <p:pic>
        <p:nvPicPr>
          <p:cNvPr id="5" name="Picture 4">
            <a:extLst>
              <a:ext uri="{FF2B5EF4-FFF2-40B4-BE49-F238E27FC236}">
                <a16:creationId xmlns:a16="http://schemas.microsoft.com/office/drawing/2014/main" id="{E9CBFE37-519F-6E28-E1BC-2A3799765DC3}"/>
              </a:ext>
            </a:extLst>
          </p:cNvPr>
          <p:cNvPicPr/>
          <p:nvPr/>
        </p:nvPicPr>
        <p:blipFill rotWithShape="1">
          <a:blip r:embed="rId4"/>
          <a:srcRect l="36628" t="32635" r="36650" b="58875"/>
          <a:stretch/>
        </p:blipFill>
        <p:spPr bwMode="auto">
          <a:xfrm>
            <a:off x="9889474" y="0"/>
            <a:ext cx="2302526" cy="517793"/>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8438997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ounded Rectangle 4"/>
          <p:cNvSpPr txBox="1"/>
          <p:nvPr/>
        </p:nvSpPr>
        <p:spPr>
          <a:xfrm>
            <a:off x="505208" y="3199071"/>
            <a:ext cx="11410245" cy="205691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76200" tIns="76200" rIns="76200" bIns="76200" numCol="1" spcCol="1270" anchor="ctr" anchorCtr="0">
            <a:noAutofit/>
          </a:bodyPr>
          <a:lstStyle/>
          <a:p>
            <a:pPr algn="just" defTabSz="889000">
              <a:lnSpc>
                <a:spcPct val="90000"/>
              </a:lnSpc>
              <a:spcBef>
                <a:spcPct val="0"/>
              </a:spcBef>
              <a:spcAft>
                <a:spcPct val="35000"/>
              </a:spcAft>
            </a:pPr>
            <a:endParaRPr lang="ro-RO" sz="2400" dirty="0">
              <a:solidFill>
                <a:schemeClr val="bg1"/>
              </a:solidFill>
            </a:endParaRPr>
          </a:p>
          <a:p>
            <a:pPr algn="just" defTabSz="889000">
              <a:lnSpc>
                <a:spcPct val="90000"/>
              </a:lnSpc>
              <a:spcBef>
                <a:spcPct val="0"/>
              </a:spcBef>
              <a:spcAft>
                <a:spcPct val="35000"/>
              </a:spcAft>
            </a:pPr>
            <a:endParaRPr lang="ro-RO" sz="2400" dirty="0">
              <a:solidFill>
                <a:schemeClr val="bg1"/>
              </a:solidFill>
            </a:endParaRPr>
          </a:p>
          <a:p>
            <a:pPr algn="just" defTabSz="889000">
              <a:lnSpc>
                <a:spcPct val="90000"/>
              </a:lnSpc>
              <a:spcBef>
                <a:spcPct val="0"/>
              </a:spcBef>
              <a:spcAft>
                <a:spcPct val="35000"/>
              </a:spcAft>
            </a:pPr>
            <a:r>
              <a:rPr lang="ro-RO" sz="2000" dirty="0">
                <a:solidFill>
                  <a:schemeClr val="bg1"/>
                </a:solidFill>
              </a:rPr>
              <a:t>Este necesară creșterea numărului donatorilor înscriși în Registru, din toate zonele țării, mărind șansele de a salva mai</a:t>
            </a:r>
            <a:r>
              <a:rPr lang="en-US" sz="2000" dirty="0">
                <a:solidFill>
                  <a:schemeClr val="bg1"/>
                </a:solidFill>
              </a:rPr>
              <a:t> </a:t>
            </a:r>
            <a:r>
              <a:rPr lang="ro-RO" sz="2000" dirty="0">
                <a:solidFill>
                  <a:schemeClr val="bg1"/>
                </a:solidFill>
              </a:rPr>
              <a:t>mulți pacienți care suferă de boli hematologice severe. Ș</a:t>
            </a:r>
            <a:r>
              <a:rPr lang="ro-RO" sz="2000" dirty="0">
                <a:solidFill>
                  <a:schemeClr val="bg1"/>
                </a:solidFill>
                <a:effectLst/>
                <a:ea typeface="Calibri" panose="020F0502020204030204" pitchFamily="34" charset="0"/>
                <a:cs typeface="Calibri" panose="020F0502020204030204" pitchFamily="34" charset="0"/>
              </a:rPr>
              <a:t>ansa de a găsi un donator compatibil, pentru cei </a:t>
            </a:r>
            <a:r>
              <a:rPr lang="ro-RO" sz="2000" b="1" dirty="0">
                <a:solidFill>
                  <a:schemeClr val="bg1"/>
                </a:solidFill>
                <a:effectLst/>
                <a:ea typeface="Calibri" panose="020F0502020204030204" pitchFamily="34" charset="0"/>
                <a:cs typeface="Calibri" panose="020F0502020204030204" pitchFamily="34" charset="0"/>
              </a:rPr>
              <a:t>30% </a:t>
            </a:r>
            <a:r>
              <a:rPr lang="ro-RO" sz="2000" dirty="0">
                <a:solidFill>
                  <a:schemeClr val="bg1"/>
                </a:solidFill>
                <a:effectLst/>
                <a:ea typeface="Calibri" panose="020F0502020204030204" pitchFamily="34" charset="0"/>
                <a:cs typeface="Calibri" panose="020F0502020204030204" pitchFamily="34" charset="0"/>
              </a:rPr>
              <a:t>dintre pacienții pentru care nu există donatori compatibili în Registrele internaționale, este ca peste </a:t>
            </a:r>
            <a:r>
              <a:rPr lang="ro-RO" sz="2000" b="1" dirty="0">
                <a:solidFill>
                  <a:schemeClr val="bg1"/>
                </a:solidFill>
                <a:effectLst/>
                <a:ea typeface="Calibri" panose="020F0502020204030204" pitchFamily="34" charset="0"/>
                <a:cs typeface="Calibri" panose="020F0502020204030204" pitchFamily="34" charset="0"/>
              </a:rPr>
              <a:t>5%</a:t>
            </a:r>
            <a:r>
              <a:rPr lang="ro-RO" sz="2000" dirty="0">
                <a:solidFill>
                  <a:schemeClr val="bg1"/>
                </a:solidFill>
                <a:effectLst/>
                <a:ea typeface="Calibri" panose="020F0502020204030204" pitchFamily="34" charset="0"/>
                <a:cs typeface="Calibri" panose="020F0502020204030204" pitchFamily="34" charset="0"/>
              </a:rPr>
              <a:t> din populația României să se înscrie în RNDVCSH.</a:t>
            </a:r>
          </a:p>
          <a:p>
            <a:pPr algn="just" defTabSz="889000">
              <a:lnSpc>
                <a:spcPct val="90000"/>
              </a:lnSpc>
              <a:spcBef>
                <a:spcPct val="0"/>
              </a:spcBef>
              <a:spcAft>
                <a:spcPct val="35000"/>
              </a:spcAft>
            </a:pPr>
            <a:endParaRPr lang="en-US" sz="2000" dirty="0">
              <a:solidFill>
                <a:schemeClr val="bg1"/>
              </a:solidFill>
              <a:effectLst/>
              <a:ea typeface="Calibri" panose="020F0502020204030204" pitchFamily="34" charset="0"/>
              <a:cs typeface="Times New Roman" panose="02020603050405020304" pitchFamily="18" charset="0"/>
            </a:endParaRPr>
          </a:p>
          <a:p>
            <a:pPr algn="just" defTabSz="889000">
              <a:lnSpc>
                <a:spcPct val="90000"/>
              </a:lnSpc>
              <a:spcBef>
                <a:spcPct val="0"/>
              </a:spcBef>
              <a:spcAft>
                <a:spcPct val="35000"/>
              </a:spcAft>
            </a:pPr>
            <a:r>
              <a:rPr lang="ro-RO" sz="2000" dirty="0">
                <a:solidFill>
                  <a:schemeClr val="bg1"/>
                </a:solidFill>
              </a:rPr>
              <a:t>Este </a:t>
            </a:r>
            <a:r>
              <a:rPr lang="ro-RO" sz="2000" kern="1200" dirty="0">
                <a:solidFill>
                  <a:schemeClr val="bg1"/>
                </a:solidFill>
              </a:rPr>
              <a:t>esențial </a:t>
            </a:r>
            <a:r>
              <a:rPr lang="en-US" sz="2000" kern="1200" dirty="0">
                <a:solidFill>
                  <a:schemeClr val="bg1"/>
                </a:solidFill>
              </a:rPr>
              <a:t>s</a:t>
            </a:r>
            <a:r>
              <a:rPr lang="ro-RO" sz="2000" kern="1200" dirty="0">
                <a:solidFill>
                  <a:schemeClr val="bg1"/>
                </a:solidFill>
              </a:rPr>
              <a:t>ă creștem gradul de conștientizare cu privire la importanța înscrierii ca potențial donator și cu privire la impactul transplantului asupra vieții pacienților. </a:t>
            </a:r>
            <a:endParaRPr lang="en-GB" sz="2000" b="0" dirty="0">
              <a:solidFill>
                <a:schemeClr val="bg1"/>
              </a:solidFill>
            </a:endParaRPr>
          </a:p>
          <a:p>
            <a:pPr algn="just" defTabSz="889000">
              <a:lnSpc>
                <a:spcPct val="90000"/>
              </a:lnSpc>
              <a:spcBef>
                <a:spcPct val="0"/>
              </a:spcBef>
              <a:spcAft>
                <a:spcPct val="35000"/>
              </a:spcAft>
            </a:pPr>
            <a:endParaRPr lang="ro-RO" sz="2000" dirty="0">
              <a:solidFill>
                <a:schemeClr val="bg1"/>
              </a:solidFill>
            </a:endParaRPr>
          </a:p>
          <a:p>
            <a:pPr lvl="0" algn="just" defTabSz="889000">
              <a:lnSpc>
                <a:spcPct val="90000"/>
              </a:lnSpc>
              <a:spcBef>
                <a:spcPct val="0"/>
              </a:spcBef>
              <a:spcAft>
                <a:spcPct val="35000"/>
              </a:spcAft>
            </a:pPr>
            <a:r>
              <a:rPr lang="ro-RO" altLang="en-US" sz="2000" dirty="0">
                <a:solidFill>
                  <a:schemeClr val="bg1"/>
                </a:solidFill>
              </a:rPr>
              <a:t>Adresăm o INVITAȚIE DESCHISĂ pentru un parteneriat strâns cu mass-media, organizațiile de pacienți, profesioniști și autorități.</a:t>
            </a:r>
          </a:p>
          <a:p>
            <a:pPr lvl="0" algn="just" defTabSz="889000">
              <a:lnSpc>
                <a:spcPct val="90000"/>
              </a:lnSpc>
              <a:spcBef>
                <a:spcPct val="0"/>
              </a:spcBef>
              <a:spcAft>
                <a:spcPct val="35000"/>
              </a:spcAft>
            </a:pPr>
            <a:endParaRPr lang="ro-RO" altLang="en-US" sz="2000" dirty="0">
              <a:solidFill>
                <a:schemeClr val="bg1"/>
              </a:solidFill>
            </a:endParaRPr>
          </a:p>
          <a:p>
            <a:pPr lvl="0" algn="just" defTabSz="889000">
              <a:lnSpc>
                <a:spcPct val="90000"/>
              </a:lnSpc>
              <a:spcBef>
                <a:spcPct val="0"/>
              </a:spcBef>
              <a:spcAft>
                <a:spcPct val="35000"/>
              </a:spcAft>
            </a:pPr>
            <a:r>
              <a:rPr lang="ro-RO" altLang="en-US" sz="2000" dirty="0">
                <a:solidFill>
                  <a:schemeClr val="bg1"/>
                </a:solidFill>
              </a:rPr>
              <a:t>APEL către Medicii de Familie să distribuie mesajul nostru umanitar.</a:t>
            </a:r>
          </a:p>
          <a:p>
            <a:pPr lvl="0" algn="l" defTabSz="889000">
              <a:lnSpc>
                <a:spcPct val="90000"/>
              </a:lnSpc>
              <a:spcBef>
                <a:spcPct val="0"/>
              </a:spcBef>
              <a:spcAft>
                <a:spcPct val="35000"/>
              </a:spcAft>
            </a:pPr>
            <a:endParaRPr lang="ro-RO" sz="2000" b="1" kern="1200" dirty="0">
              <a:solidFill>
                <a:schemeClr val="bg1"/>
              </a:solidFill>
            </a:endParaRPr>
          </a:p>
          <a:p>
            <a:pPr lvl="0" algn="l" defTabSz="889000">
              <a:lnSpc>
                <a:spcPct val="90000"/>
              </a:lnSpc>
              <a:spcBef>
                <a:spcPct val="0"/>
              </a:spcBef>
              <a:spcAft>
                <a:spcPct val="35000"/>
              </a:spcAft>
            </a:pPr>
            <a:endParaRPr lang="ro-RO" sz="2800" b="1" kern="1200" dirty="0">
              <a:solidFill>
                <a:schemeClr val="bg1"/>
              </a:solidFill>
            </a:endParaRPr>
          </a:p>
        </p:txBody>
      </p:sp>
      <p:pic>
        <p:nvPicPr>
          <p:cNvPr id="3" name="Picture 2">
            <a:extLst>
              <a:ext uri="{FF2B5EF4-FFF2-40B4-BE49-F238E27FC236}">
                <a16:creationId xmlns:a16="http://schemas.microsoft.com/office/drawing/2014/main" id="{5AF6FFAE-0C72-64FE-04BD-CDF9A4A28867}"/>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402499" y="215370"/>
            <a:ext cx="1393228" cy="789211"/>
          </a:xfrm>
          <a:prstGeom prst="rect">
            <a:avLst/>
          </a:prstGeom>
          <a:noFill/>
          <a:ln>
            <a:noFill/>
          </a:ln>
        </p:spPr>
      </p:pic>
      <p:sp>
        <p:nvSpPr>
          <p:cNvPr id="6" name="TextBox 5">
            <a:extLst>
              <a:ext uri="{FF2B5EF4-FFF2-40B4-BE49-F238E27FC236}">
                <a16:creationId xmlns:a16="http://schemas.microsoft.com/office/drawing/2014/main" id="{585E3042-7C88-C423-7E50-A5AA45D20C22}"/>
              </a:ext>
            </a:extLst>
          </p:cNvPr>
          <p:cNvSpPr txBox="1"/>
          <p:nvPr/>
        </p:nvSpPr>
        <p:spPr>
          <a:xfrm>
            <a:off x="1785742" y="-195748"/>
            <a:ext cx="9502369" cy="1200329"/>
          </a:xfrm>
          <a:prstGeom prst="rect">
            <a:avLst/>
          </a:prstGeom>
          <a:noFill/>
        </p:spPr>
        <p:txBody>
          <a:bodyPr wrap="square" rtlCol="0">
            <a:spAutoFit/>
          </a:bodyPr>
          <a:lstStyle/>
          <a:p>
            <a:pPr algn="ctr"/>
            <a:r>
              <a:rPr lang="ro-RO" altLang="en-US" sz="3600" b="1" dirty="0">
                <a:solidFill>
                  <a:schemeClr val="bg1"/>
                </a:solidFill>
                <a:ea typeface="ＭＳ Ｐゴシック" panose="020B0600070205080204" pitchFamily="34" charset="-128"/>
              </a:rPr>
              <a:t> </a:t>
            </a:r>
            <a:br>
              <a:rPr lang="ro-RO" altLang="en-US" sz="3600" b="1" dirty="0">
                <a:solidFill>
                  <a:schemeClr val="bg1"/>
                </a:solidFill>
                <a:ea typeface="ＭＳ Ｐゴシック" panose="020B0600070205080204" pitchFamily="34" charset="-128"/>
              </a:rPr>
            </a:br>
            <a:r>
              <a:rPr lang="ro-RO" altLang="en-US" sz="3600" b="1" dirty="0">
                <a:solidFill>
                  <a:schemeClr val="tx2"/>
                </a:solidFill>
                <a:latin typeface="+mj-lt"/>
                <a:ea typeface="ＭＳ Ｐゴシック" panose="020B0600070205080204" pitchFamily="34" charset="-128"/>
              </a:rPr>
              <a:t>HIGHLIGHTS</a:t>
            </a:r>
            <a:endParaRPr lang="en-GB" altLang="en-US" sz="3600" b="1" dirty="0">
              <a:solidFill>
                <a:schemeClr val="tx2"/>
              </a:solidFill>
              <a:latin typeface="+mj-lt"/>
              <a:ea typeface="ＭＳ Ｐゴシック" panose="020B0600070205080204" pitchFamily="34" charset="-128"/>
            </a:endParaRPr>
          </a:p>
        </p:txBody>
      </p:sp>
    </p:spTree>
    <p:extLst>
      <p:ext uri="{BB962C8B-B14F-4D97-AF65-F5344CB8AC3E}">
        <p14:creationId xmlns:p14="http://schemas.microsoft.com/office/powerpoint/2010/main" val="121885005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ounded Rectangle 4"/>
          <p:cNvSpPr txBox="1"/>
          <p:nvPr/>
        </p:nvSpPr>
        <p:spPr>
          <a:xfrm>
            <a:off x="322729" y="3756212"/>
            <a:ext cx="11443285" cy="1003075"/>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76200" tIns="76200" rIns="76200" bIns="76200" numCol="1" spcCol="1270" anchor="ctr" anchorCtr="0">
            <a:noAutofit/>
          </a:bodyPr>
          <a:lstStyle/>
          <a:p>
            <a:pPr lvl="0" algn="just" defTabSz="889000">
              <a:lnSpc>
                <a:spcPct val="90000"/>
              </a:lnSpc>
              <a:spcBef>
                <a:spcPct val="0"/>
              </a:spcBef>
              <a:spcAft>
                <a:spcPct val="35000"/>
              </a:spcAft>
            </a:pPr>
            <a:r>
              <a:rPr lang="ro-RO" sz="3000" b="1" dirty="0" smtClean="0">
                <a:solidFill>
                  <a:schemeClr val="bg1"/>
                </a:solidFill>
              </a:rPr>
              <a:t>Mulțumim </a:t>
            </a:r>
            <a:r>
              <a:rPr lang="ro-RO" sz="3000" b="1" kern="1200" dirty="0" smtClean="0">
                <a:solidFill>
                  <a:schemeClr val="bg1"/>
                </a:solidFill>
              </a:rPr>
              <a:t>tuturor donatorilor de celule stem hematopoietice din  întreaga lume pentru implicare, dăruire și curaj în actul de salvare a unei vieți. </a:t>
            </a:r>
          </a:p>
          <a:p>
            <a:pPr algn="just" defTabSz="889000">
              <a:lnSpc>
                <a:spcPct val="90000"/>
              </a:lnSpc>
              <a:spcBef>
                <a:spcPct val="0"/>
              </a:spcBef>
              <a:spcAft>
                <a:spcPct val="35000"/>
              </a:spcAft>
            </a:pPr>
            <a:r>
              <a:rPr lang="ro-RO" sz="3000" b="1" dirty="0">
                <a:solidFill>
                  <a:schemeClr val="bg1"/>
                </a:solidFill>
                <a:ea typeface="Calibri" panose="020F0502020204030204" pitchFamily="34" charset="0"/>
                <a:cs typeface="Calibri" panose="020F0502020204030204" pitchFamily="34" charset="0"/>
              </a:rPr>
              <a:t>În București, în noaptea de 16 spre 17 septembrie, </a:t>
            </a:r>
            <a:r>
              <a:rPr lang="ro-RO" sz="3000" b="1" dirty="0" smtClean="0">
                <a:solidFill>
                  <a:schemeClr val="bg1"/>
                </a:solidFill>
                <a:ea typeface="Calibri" panose="020F0502020204030204" pitchFamily="34" charset="0"/>
                <a:cs typeface="Calibri" panose="020F0502020204030204" pitchFamily="34" charset="0"/>
              </a:rPr>
              <a:t>vom ilumina clădirea Primăriei </a:t>
            </a:r>
            <a:r>
              <a:rPr lang="ro-RO" sz="3000" b="1" dirty="0">
                <a:solidFill>
                  <a:schemeClr val="bg1"/>
                </a:solidFill>
                <a:ea typeface="Calibri" panose="020F0502020204030204" pitchFamily="34" charset="0"/>
                <a:cs typeface="Calibri" panose="020F0502020204030204" pitchFamily="34" charset="0"/>
              </a:rPr>
              <a:t>Capitalei </a:t>
            </a:r>
            <a:r>
              <a:rPr lang="ro-RO" sz="3000" b="1" dirty="0" smtClean="0">
                <a:solidFill>
                  <a:schemeClr val="bg1"/>
                </a:solidFill>
                <a:ea typeface="Calibri" panose="020F0502020204030204" pitchFamily="34" charset="0"/>
                <a:cs typeface="Calibri" panose="020F0502020204030204" pitchFamily="34" charset="0"/>
              </a:rPr>
              <a:t>în </a:t>
            </a:r>
            <a:r>
              <a:rPr lang="ro-RO" sz="3000" b="1" dirty="0">
                <a:solidFill>
                  <a:schemeClr val="bg1"/>
                </a:solidFill>
                <a:ea typeface="Calibri" panose="020F0502020204030204" pitchFamily="34" charset="0"/>
                <a:cs typeface="Calibri" panose="020F0502020204030204" pitchFamily="34" charset="0"/>
              </a:rPr>
              <a:t>culorile Zilei Mondiale a Donatorilor de Măduvă - WMDD (alb, albastru, </a:t>
            </a:r>
            <a:r>
              <a:rPr lang="ro-RO" sz="3000" b="1" dirty="0" smtClean="0">
                <a:solidFill>
                  <a:schemeClr val="bg1"/>
                </a:solidFill>
                <a:ea typeface="Calibri" panose="020F0502020204030204" pitchFamily="34" charset="0"/>
                <a:cs typeface="Calibri" panose="020F0502020204030204" pitchFamily="34" charset="0"/>
              </a:rPr>
              <a:t>roșu</a:t>
            </a:r>
            <a:r>
              <a:rPr lang="ro-RO" sz="3000" b="1" dirty="0" smtClean="0">
                <a:solidFill>
                  <a:schemeClr val="bg1"/>
                </a:solidFill>
              </a:rPr>
              <a:t>) </a:t>
            </a:r>
            <a:r>
              <a:rPr lang="ro-RO" sz="3000" b="1" dirty="0">
                <a:solidFill>
                  <a:schemeClr val="bg1"/>
                </a:solidFill>
              </a:rPr>
              <a:t>și </a:t>
            </a:r>
            <a:r>
              <a:rPr lang="ro-RO" sz="3000" b="1" dirty="0" smtClean="0">
                <a:solidFill>
                  <a:schemeClr val="bg1"/>
                </a:solidFill>
              </a:rPr>
              <a:t>vom </a:t>
            </a:r>
            <a:r>
              <a:rPr lang="ro-RO" sz="3000" b="1" dirty="0">
                <a:solidFill>
                  <a:schemeClr val="bg1"/>
                </a:solidFill>
              </a:rPr>
              <a:t>proiecta mesajul MULȚUMESC DONATORULE</a:t>
            </a:r>
            <a:r>
              <a:rPr lang="en-US" sz="3000" b="1" dirty="0">
                <a:solidFill>
                  <a:schemeClr val="bg1"/>
                </a:solidFill>
              </a:rPr>
              <a:t>!</a:t>
            </a:r>
            <a:endParaRPr lang="en-US" sz="3000" b="1" dirty="0">
              <a:solidFill>
                <a:schemeClr val="bg1"/>
              </a:solidFill>
              <a:ea typeface="Calibri" panose="020F0502020204030204" pitchFamily="34" charset="0"/>
              <a:cs typeface="Times New Roman" panose="02020603050405020304" pitchFamily="18" charset="0"/>
            </a:endParaRPr>
          </a:p>
          <a:p>
            <a:pPr lvl="0" defTabSz="889000">
              <a:lnSpc>
                <a:spcPct val="90000"/>
              </a:lnSpc>
              <a:spcBef>
                <a:spcPct val="0"/>
              </a:spcBef>
              <a:spcAft>
                <a:spcPct val="35000"/>
              </a:spcAft>
            </a:pPr>
            <a:endParaRPr lang="en-GB" sz="3600" kern="1200" dirty="0">
              <a:solidFill>
                <a:schemeClr val="bg1"/>
              </a:solidFill>
            </a:endParaRPr>
          </a:p>
        </p:txBody>
      </p:sp>
      <p:pic>
        <p:nvPicPr>
          <p:cNvPr id="7" name="Picture 6"/>
          <p:cNvPicPr/>
          <p:nvPr/>
        </p:nvPicPr>
        <p:blipFill rotWithShape="1">
          <a:blip r:embed="rId3"/>
          <a:srcRect l="36628" t="32635" r="36650" b="58875"/>
          <a:stretch/>
        </p:blipFill>
        <p:spPr bwMode="auto">
          <a:xfrm>
            <a:off x="9889474" y="0"/>
            <a:ext cx="2302526" cy="517793"/>
          </a:xfrm>
          <a:prstGeom prst="rect">
            <a:avLst/>
          </a:prstGeom>
          <a:ln>
            <a:noFill/>
          </a:ln>
          <a:extLst>
            <a:ext uri="{53640926-AAD7-44D8-BBD7-CCE9431645EC}">
              <a14:shadowObscured xmlns:a14="http://schemas.microsoft.com/office/drawing/2010/main"/>
            </a:ext>
          </a:extLst>
        </p:spPr>
      </p:pic>
      <p:pic>
        <p:nvPicPr>
          <p:cNvPr id="4" name="Picture 3">
            <a:extLst>
              <a:ext uri="{FF2B5EF4-FFF2-40B4-BE49-F238E27FC236}">
                <a16:creationId xmlns:a16="http://schemas.microsoft.com/office/drawing/2014/main" id="{D7512391-F85B-479B-891C-EA497C2E61A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47767" y="5480818"/>
            <a:ext cx="1747986" cy="867431"/>
          </a:xfrm>
          <a:prstGeom prst="rect">
            <a:avLst/>
          </a:prstGeom>
        </p:spPr>
      </p:pic>
    </p:spTree>
    <p:extLst>
      <p:ext uri="{BB962C8B-B14F-4D97-AF65-F5344CB8AC3E}">
        <p14:creationId xmlns:p14="http://schemas.microsoft.com/office/powerpoint/2010/main" val="386540645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prestige"/>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7888944D-9728-4531-AB47-91604E97B450}"/>
              </a:ext>
            </a:extLst>
          </p:cNvPr>
          <p:cNvSpPr/>
          <p:nvPr/>
        </p:nvSpPr>
        <p:spPr>
          <a:xfrm>
            <a:off x="3597358" y="220766"/>
            <a:ext cx="8115404" cy="646331"/>
          </a:xfrm>
          <a:prstGeom prst="rect">
            <a:avLst/>
          </a:prstGeom>
        </p:spPr>
        <p:txBody>
          <a:bodyPr wrap="square">
            <a:spAutoFit/>
          </a:bodyPr>
          <a:lstStyle/>
          <a:p>
            <a:r>
              <a:rPr lang="ro-RO" sz="3600" b="1" dirty="0">
                <a:solidFill>
                  <a:schemeClr val="bg1"/>
                </a:solidFill>
                <a:latin typeface="+mj-lt"/>
                <a:ea typeface="Calibri" panose="020F0502020204030204" pitchFamily="34" charset="0"/>
                <a:cs typeface="Times New Roman" panose="02020603050405020304" pitchFamily="18" charset="0"/>
              </a:rPr>
              <a:t>MULȚUMESC PENTRU ATENȚIE!</a:t>
            </a:r>
            <a:endParaRPr lang="en-US" sz="3600" b="1" dirty="0">
              <a:solidFill>
                <a:schemeClr val="bg1"/>
              </a:solidFill>
              <a:latin typeface="+mj-lt"/>
              <a:ea typeface="Calibri" panose="020F0502020204030204" pitchFamily="34" charset="0"/>
              <a:cs typeface="Times New Roman" panose="02020603050405020304" pitchFamily="18" charset="0"/>
            </a:endParaRPr>
          </a:p>
        </p:txBody>
      </p:sp>
      <p:grpSp>
        <p:nvGrpSpPr>
          <p:cNvPr id="5" name="Group 4"/>
          <p:cNvGrpSpPr/>
          <p:nvPr/>
        </p:nvGrpSpPr>
        <p:grpSpPr>
          <a:xfrm>
            <a:off x="7669872" y="2473881"/>
            <a:ext cx="3796062" cy="3169570"/>
            <a:chOff x="4934382" y="4339850"/>
            <a:chExt cx="3786514" cy="2789494"/>
          </a:xfrm>
        </p:grpSpPr>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018400" y="5858156"/>
              <a:ext cx="717381" cy="401981"/>
            </a:xfrm>
            <a:prstGeom prst="rect">
              <a:avLst/>
            </a:prstGeom>
          </p:spPr>
        </p:pic>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091544" y="5362453"/>
              <a:ext cx="457200" cy="457200"/>
            </a:xfrm>
            <a:prstGeom prst="rect">
              <a:avLst/>
            </a:prstGeom>
          </p:spPr>
        </p:pic>
        <p:sp>
          <p:nvSpPr>
            <p:cNvPr id="10" name="TextBox 9"/>
            <p:cNvSpPr txBox="1"/>
            <p:nvPr/>
          </p:nvSpPr>
          <p:spPr>
            <a:xfrm>
              <a:off x="5634795" y="5856256"/>
              <a:ext cx="3086101" cy="1273088"/>
            </a:xfrm>
            <a:prstGeom prst="rect">
              <a:avLst/>
            </a:prstGeom>
            <a:noFill/>
          </p:spPr>
          <p:txBody>
            <a:bodyPr wrap="square" rtlCol="0">
              <a:spAutoFit/>
            </a:bodyPr>
            <a:lstStyle/>
            <a:p>
              <a:r>
                <a:rPr lang="ro-RO" sz="2200" dirty="0"/>
                <a:t>registrucelulestem</a:t>
              </a:r>
            </a:p>
            <a:p>
              <a:endParaRPr lang="ro-RO" sz="2200" dirty="0"/>
            </a:p>
            <a:p>
              <a:r>
                <a:rPr lang="ro-RO" sz="2200" dirty="0"/>
                <a:t>registrucelulestem</a:t>
              </a:r>
              <a:endParaRPr lang="en-US" sz="2200" dirty="0"/>
            </a:p>
            <a:p>
              <a:endParaRPr lang="en-US" sz="2200" dirty="0"/>
            </a:p>
          </p:txBody>
        </p:sp>
        <p:sp>
          <p:nvSpPr>
            <p:cNvPr id="12" name="TextBox 11"/>
            <p:cNvSpPr txBox="1"/>
            <p:nvPr/>
          </p:nvSpPr>
          <p:spPr>
            <a:xfrm>
              <a:off x="5600699" y="5384550"/>
              <a:ext cx="3086101" cy="430887"/>
            </a:xfrm>
            <a:prstGeom prst="rect">
              <a:avLst/>
            </a:prstGeom>
            <a:noFill/>
          </p:spPr>
          <p:txBody>
            <a:bodyPr wrap="square" rtlCol="0">
              <a:spAutoFit/>
            </a:bodyPr>
            <a:lstStyle/>
            <a:p>
              <a:r>
                <a:rPr lang="ro-RO" sz="2200" dirty="0"/>
                <a:t>registrucelulestem</a:t>
              </a:r>
              <a:endParaRPr lang="en-US" sz="2200" dirty="0"/>
            </a:p>
          </p:txBody>
        </p:sp>
        <p:sp>
          <p:nvSpPr>
            <p:cNvPr id="13" name="TextBox 12"/>
            <p:cNvSpPr txBox="1"/>
            <p:nvPr/>
          </p:nvSpPr>
          <p:spPr>
            <a:xfrm>
              <a:off x="4960335" y="4897998"/>
              <a:ext cx="3733800" cy="400110"/>
            </a:xfrm>
            <a:prstGeom prst="rect">
              <a:avLst/>
            </a:prstGeom>
            <a:noFill/>
          </p:spPr>
          <p:txBody>
            <a:bodyPr wrap="square" rtlCol="0">
              <a:spAutoFit/>
            </a:bodyPr>
            <a:lstStyle/>
            <a:p>
              <a:r>
                <a:rPr lang="ro-RO" sz="2000" b="1" dirty="0">
                  <a:solidFill>
                    <a:schemeClr val="tx2"/>
                  </a:solidFill>
                </a:rPr>
                <a:t>www.registru-celule-stem.ro</a:t>
              </a:r>
              <a:endParaRPr lang="en-US" sz="2000" b="1" dirty="0">
                <a:solidFill>
                  <a:schemeClr val="tx2"/>
                </a:solidFill>
              </a:endParaRPr>
            </a:p>
          </p:txBody>
        </p:sp>
        <p:pic>
          <p:nvPicPr>
            <p:cNvPr id="14" name="Picture 1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934382" y="4339850"/>
              <a:ext cx="614362" cy="614362"/>
            </a:xfrm>
            <a:prstGeom prst="rect">
              <a:avLst/>
            </a:prstGeom>
          </p:spPr>
        </p:pic>
        <p:sp>
          <p:nvSpPr>
            <p:cNvPr id="15" name="TextBox 14"/>
            <p:cNvSpPr txBox="1"/>
            <p:nvPr/>
          </p:nvSpPr>
          <p:spPr>
            <a:xfrm>
              <a:off x="5524499" y="4394711"/>
              <a:ext cx="3086101" cy="400110"/>
            </a:xfrm>
            <a:prstGeom prst="rect">
              <a:avLst/>
            </a:prstGeom>
            <a:noFill/>
          </p:spPr>
          <p:txBody>
            <a:bodyPr wrap="square" rtlCol="0">
              <a:spAutoFit/>
            </a:bodyPr>
            <a:lstStyle/>
            <a:p>
              <a:r>
                <a:rPr lang="ro-RO" sz="2000" b="1" dirty="0">
                  <a:solidFill>
                    <a:srgbClr val="00B050"/>
                  </a:solidFill>
                </a:rPr>
                <a:t>0800 88 STEM (7836)</a:t>
              </a:r>
              <a:endParaRPr lang="en-US" sz="2000" b="1" dirty="0">
                <a:solidFill>
                  <a:srgbClr val="00B050"/>
                </a:solidFill>
              </a:endParaRPr>
            </a:p>
          </p:txBody>
        </p:sp>
      </p:grpSp>
      <p:pic>
        <p:nvPicPr>
          <p:cNvPr id="2" name="Picture 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170435" y="1608553"/>
            <a:ext cx="4853847" cy="4853847"/>
          </a:xfrm>
          <a:prstGeom prst="rect">
            <a:avLst/>
          </a:prstGeom>
        </p:spPr>
      </p:pic>
      <p:pic>
        <p:nvPicPr>
          <p:cNvPr id="16" name="Picture 15"/>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827430" y="4867834"/>
            <a:ext cx="544621" cy="424333"/>
          </a:xfrm>
          <a:prstGeom prst="rect">
            <a:avLst/>
          </a:prstGeom>
        </p:spPr>
      </p:pic>
    </p:spTree>
    <p:extLst>
      <p:ext uri="{BB962C8B-B14F-4D97-AF65-F5344CB8AC3E}">
        <p14:creationId xmlns:p14="http://schemas.microsoft.com/office/powerpoint/2010/main" val="306924578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1170408" y="3035342"/>
            <a:ext cx="3422613" cy="2070322"/>
          </a:xfrm>
          <a:prstGeom prst="rect">
            <a:avLst/>
          </a:prstGeom>
        </p:spPr>
      </p:pic>
      <p:grpSp>
        <p:nvGrpSpPr>
          <p:cNvPr id="8" name="Group 7"/>
          <p:cNvGrpSpPr/>
          <p:nvPr/>
        </p:nvGrpSpPr>
        <p:grpSpPr>
          <a:xfrm>
            <a:off x="5692588" y="1178805"/>
            <a:ext cx="6499412" cy="4997877"/>
            <a:chOff x="-1167788" y="-758133"/>
            <a:chExt cx="4929377" cy="6468701"/>
          </a:xfrm>
        </p:grpSpPr>
        <p:sp>
          <p:nvSpPr>
            <p:cNvPr id="9" name="Rounded Rectangle 8"/>
            <p:cNvSpPr/>
            <p:nvPr/>
          </p:nvSpPr>
          <p:spPr>
            <a:xfrm>
              <a:off x="-1167788" y="-758133"/>
              <a:ext cx="4929377" cy="6468701"/>
            </a:xfrm>
            <a:prstGeom prst="roundRect">
              <a:avLst/>
            </a:prstGeom>
            <a:solidFill>
              <a:srgbClr val="C00000"/>
            </a:solidFill>
          </p:spPr>
          <p:style>
            <a:lnRef idx="0">
              <a:schemeClr val="lt1">
                <a:hueOff val="0"/>
                <a:satOff val="0"/>
                <a:lumOff val="0"/>
                <a:alphaOff val="0"/>
              </a:schemeClr>
            </a:lnRef>
            <a:fillRef idx="3">
              <a:schemeClr val="accent2">
                <a:hueOff val="0"/>
                <a:satOff val="0"/>
                <a:lumOff val="0"/>
                <a:alphaOff val="0"/>
              </a:schemeClr>
            </a:fillRef>
            <a:effectRef idx="2">
              <a:schemeClr val="accent2">
                <a:hueOff val="0"/>
                <a:satOff val="0"/>
                <a:lumOff val="0"/>
                <a:alphaOff val="0"/>
              </a:schemeClr>
            </a:effectRef>
            <a:fontRef idx="minor">
              <a:schemeClr val="lt1"/>
            </a:fontRef>
          </p:style>
          <p:txBody>
            <a:bodyPr/>
            <a:lstStyle/>
            <a:p>
              <a:endParaRPr lang="en-US"/>
            </a:p>
          </p:txBody>
        </p:sp>
        <p:sp>
          <p:nvSpPr>
            <p:cNvPr id="10" name="Rounded Rectangle 4"/>
            <p:cNvSpPr txBox="1"/>
            <p:nvPr/>
          </p:nvSpPr>
          <p:spPr>
            <a:xfrm>
              <a:off x="-881217" y="-554867"/>
              <a:ext cx="4356234" cy="5623538"/>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76200" tIns="76200" rIns="76200" bIns="76200" numCol="1" spcCol="1270" anchor="ctr" anchorCtr="0">
              <a:noAutofit/>
            </a:bodyPr>
            <a:lstStyle/>
            <a:p>
              <a:pPr lvl="0" algn="l" defTabSz="889000">
                <a:lnSpc>
                  <a:spcPct val="90000"/>
                </a:lnSpc>
                <a:spcBef>
                  <a:spcPct val="0"/>
                </a:spcBef>
                <a:spcAft>
                  <a:spcPct val="35000"/>
                </a:spcAft>
              </a:pPr>
              <a:endParaRPr lang="ro-RO" b="1" kern="1200" dirty="0"/>
            </a:p>
            <a:p>
              <a:pPr lvl="0" algn="l" defTabSz="889000">
                <a:lnSpc>
                  <a:spcPct val="90000"/>
                </a:lnSpc>
                <a:spcBef>
                  <a:spcPct val="0"/>
                </a:spcBef>
                <a:spcAft>
                  <a:spcPct val="35000"/>
                </a:spcAft>
              </a:pPr>
              <a:r>
                <a:rPr lang="ro-RO" b="1" kern="1200" dirty="0"/>
                <a:t>A treia sâmbătă din luna septembrie este o zi specială în care celebrăm viața</a:t>
              </a:r>
              <a:r>
                <a:rPr lang="en-US" b="1" dirty="0"/>
                <a:t>,</a:t>
              </a:r>
              <a:r>
                <a:rPr lang="en-US" b="1" kern="1200" dirty="0"/>
                <a:t> </a:t>
              </a:r>
              <a:r>
                <a:rPr lang="ro-RO" b="1" kern="1200" dirty="0"/>
                <a:t>în </a:t>
              </a:r>
              <a:r>
                <a:rPr lang="ro-RO" b="1" dirty="0"/>
                <a:t>56</a:t>
              </a:r>
              <a:r>
                <a:rPr lang="ro-RO" b="1" kern="1200" dirty="0"/>
                <a:t> de țări de pe toate continentele</a:t>
              </a:r>
            </a:p>
            <a:p>
              <a:r>
                <a:rPr lang="ro-RO" b="1" kern="1200" dirty="0"/>
                <a:t/>
              </a:r>
              <a:br>
                <a:rPr lang="ro-RO" b="1" kern="1200" dirty="0"/>
              </a:br>
              <a:r>
                <a:rPr lang="ro-RO" b="1" i="1" dirty="0">
                  <a:solidFill>
                    <a:schemeClr val="bg1"/>
                  </a:solidFill>
                </a:rPr>
                <a:t>„Asociația Mondială a Donatorilor de Măduvă a fost înființată în urmă cu 29 de ani pentru a se asigura condițiile  ca celule stem hematopoietice donate de către voluntarii altruiști să își poată găsi drumul către pacienții care aveau nevoie de ele, indiferent de zona geografică și politică în care se aflau.  Ziua Mondială a Donatorului de Măduvă este întruchiparea valorii, respectului și iubirii pe care le-o oferim donatorilor - profesioniștii din comunitatea de transplant, dar, în special, pacienții care suferă de boli care le pun viața în pericol cât și familiile lor.  Este doar o zi, dar reflectă, într-un mod concentrat, ceea ce gândim pe tot parcursul anului.” </a:t>
              </a:r>
            </a:p>
            <a:p>
              <a:r>
                <a:rPr lang="ro-RO" b="1" i="1" dirty="0">
                  <a:solidFill>
                    <a:schemeClr val="bg1"/>
                  </a:solidFill>
                </a:rPr>
                <a:t>		</a:t>
              </a:r>
              <a:r>
                <a:rPr lang="ro-RO" i="1" dirty="0">
                  <a:solidFill>
                    <a:schemeClr val="bg1"/>
                  </a:solidFill>
                </a:rPr>
                <a:t>Jeff Szer, </a:t>
              </a:r>
              <a:r>
                <a:rPr lang="en-GB" i="1" dirty="0" err="1">
                  <a:solidFill>
                    <a:schemeClr val="bg1"/>
                  </a:solidFill>
                </a:rPr>
                <a:t>fost</a:t>
              </a:r>
              <a:r>
                <a:rPr lang="en-GB" i="1" dirty="0">
                  <a:solidFill>
                    <a:schemeClr val="bg1"/>
                  </a:solidFill>
                </a:rPr>
                <a:t> </a:t>
              </a:r>
              <a:r>
                <a:rPr lang="ro-RO" i="1" dirty="0">
                  <a:solidFill>
                    <a:schemeClr val="bg1"/>
                  </a:solidFill>
                </a:rPr>
                <a:t>președinte al </a:t>
              </a:r>
              <a:endParaRPr lang="en-GB" i="1" dirty="0">
                <a:solidFill>
                  <a:schemeClr val="bg1"/>
                </a:solidFill>
              </a:endParaRPr>
            </a:p>
            <a:p>
              <a:pPr algn="r"/>
              <a:r>
                <a:rPr lang="ro-RO" i="1" dirty="0">
                  <a:solidFill>
                    <a:schemeClr val="bg1"/>
                  </a:solidFill>
                </a:rPr>
                <a:t>Asociației Mondiale a Donatorilor de Măduvă</a:t>
              </a:r>
              <a:endParaRPr lang="en-GB" i="1" dirty="0">
                <a:solidFill>
                  <a:schemeClr val="bg1"/>
                </a:solidFill>
              </a:endParaRPr>
            </a:p>
          </p:txBody>
        </p:sp>
      </p:grpSp>
      <p:pic>
        <p:nvPicPr>
          <p:cNvPr id="2" name="Picture 1">
            <a:extLst>
              <a:ext uri="{FF2B5EF4-FFF2-40B4-BE49-F238E27FC236}">
                <a16:creationId xmlns:a16="http://schemas.microsoft.com/office/drawing/2014/main" id="{91A41A68-82D4-9692-6B54-15B410AAFD80}"/>
              </a:ext>
            </a:extLst>
          </p:cNvPr>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402499" y="215370"/>
            <a:ext cx="1393228" cy="789211"/>
          </a:xfrm>
          <a:prstGeom prst="rect">
            <a:avLst/>
          </a:prstGeom>
          <a:noFill/>
          <a:ln>
            <a:noFill/>
          </a:ln>
        </p:spPr>
      </p:pic>
    </p:spTree>
    <p:extLst>
      <p:ext uri="{BB962C8B-B14F-4D97-AF65-F5344CB8AC3E}">
        <p14:creationId xmlns:p14="http://schemas.microsoft.com/office/powerpoint/2010/main" val="51372202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5"/>
          <p:cNvSpPr>
            <a:spLocks noGrp="1"/>
          </p:cNvSpPr>
          <p:nvPr>
            <p:ph sz="half" idx="4294967295"/>
          </p:nvPr>
        </p:nvSpPr>
        <p:spPr>
          <a:xfrm>
            <a:off x="3907602" y="1853581"/>
            <a:ext cx="8095211" cy="4415928"/>
          </a:xfrm>
        </p:spPr>
        <p:txBody>
          <a:bodyPr/>
          <a:lstStyle/>
          <a:p>
            <a:pPr>
              <a:spcBef>
                <a:spcPts val="3000"/>
              </a:spcBef>
            </a:pPr>
            <a:r>
              <a:rPr lang="ro-RO" dirty="0">
                <a:solidFill>
                  <a:schemeClr val="bg1"/>
                </a:solidFill>
              </a:rPr>
              <a:t>42 </a:t>
            </a:r>
            <a:r>
              <a:rPr lang="en-US" dirty="0" err="1">
                <a:solidFill>
                  <a:schemeClr val="bg1"/>
                </a:solidFill>
              </a:rPr>
              <a:t>milioane</a:t>
            </a:r>
            <a:r>
              <a:rPr lang="ro-RO" altLang="en-US" dirty="0">
                <a:solidFill>
                  <a:schemeClr val="bg1"/>
                </a:solidFill>
                <a:ea typeface="ＭＳ Ｐゴシック" panose="020B0600070205080204" pitchFamily="34" charset="-128"/>
              </a:rPr>
              <a:t> potențiali donatori din 56 țări</a:t>
            </a:r>
          </a:p>
          <a:p>
            <a:pPr>
              <a:spcBef>
                <a:spcPts val="3000"/>
              </a:spcBef>
            </a:pPr>
            <a:r>
              <a:rPr lang="ro-RO" altLang="en-US" dirty="0">
                <a:solidFill>
                  <a:schemeClr val="bg1"/>
                </a:solidFill>
                <a:ea typeface="ＭＳ Ｐゴシック" panose="020B0600070205080204" pitchFamily="34" charset="-128"/>
              </a:rPr>
              <a:t>Peste 1 milion de pacienți au facut transplant de CSH</a:t>
            </a:r>
          </a:p>
          <a:p>
            <a:pPr marL="0" indent="0">
              <a:spcBef>
                <a:spcPts val="3000"/>
              </a:spcBef>
              <a:buNone/>
            </a:pPr>
            <a:r>
              <a:rPr lang="ro-RO" altLang="en-US" dirty="0">
                <a:solidFill>
                  <a:schemeClr val="bg1"/>
                </a:solidFill>
                <a:ea typeface="ＭＳ Ｐゴシック" panose="020B0600070205080204" pitchFamily="34" charset="-128"/>
              </a:rPr>
              <a:t>Anual</a:t>
            </a:r>
            <a:r>
              <a:rPr lang="en-US" altLang="en-US" dirty="0">
                <a:solidFill>
                  <a:schemeClr val="bg1"/>
                </a:solidFill>
                <a:ea typeface="ＭＳ Ｐゴシック" panose="020B0600070205080204" pitchFamily="34" charset="-128"/>
              </a:rPr>
              <a:t>:</a:t>
            </a:r>
            <a:endParaRPr lang="ro-RO" altLang="en-US" dirty="0">
              <a:solidFill>
                <a:schemeClr val="bg1"/>
              </a:solidFill>
              <a:ea typeface="ＭＳ Ｐゴシック" panose="020B0600070205080204" pitchFamily="34" charset="-128"/>
            </a:endParaRPr>
          </a:p>
          <a:p>
            <a:pPr lvl="1">
              <a:spcBef>
                <a:spcPts val="3000"/>
              </a:spcBef>
            </a:pPr>
            <a:r>
              <a:rPr lang="ro-RO" altLang="en-US" sz="2000" dirty="0">
                <a:solidFill>
                  <a:schemeClr val="bg1"/>
                </a:solidFill>
                <a:ea typeface="ＭＳ Ｐゴシック" panose="020B0600070205080204" pitchFamily="34" charset="-128"/>
              </a:rPr>
              <a:t>50.000 pacienți așteaptă un donator neînrudit compatibil</a:t>
            </a:r>
          </a:p>
          <a:p>
            <a:pPr lvl="1">
              <a:spcBef>
                <a:spcPts val="3000"/>
              </a:spcBef>
            </a:pPr>
            <a:r>
              <a:rPr lang="ro-RO" altLang="en-US" sz="2000" dirty="0">
                <a:solidFill>
                  <a:schemeClr val="bg1"/>
                </a:solidFill>
                <a:ea typeface="ＭＳ Ｐゴシック" panose="020B0600070205080204" pitchFamily="34" charset="-128"/>
              </a:rPr>
              <a:t>50% dintre </a:t>
            </a:r>
            <a:r>
              <a:rPr lang="en-US" altLang="en-US" sz="2000" dirty="0" err="1">
                <a:solidFill>
                  <a:schemeClr val="bg1"/>
                </a:solidFill>
                <a:ea typeface="ＭＳ Ｐゴシック" panose="020B0600070205080204" pitchFamily="34" charset="-128"/>
              </a:rPr>
              <a:t>pacien</a:t>
            </a:r>
            <a:r>
              <a:rPr lang="ro-RO" altLang="en-US" sz="2000" dirty="0">
                <a:solidFill>
                  <a:schemeClr val="bg1"/>
                </a:solidFill>
                <a:ea typeface="ＭＳ Ｐゴシック" panose="020B0600070205080204" pitchFamily="34" charset="-128"/>
              </a:rPr>
              <a:t>ții cu donator identificat îl găsesc în altă țară </a:t>
            </a:r>
            <a:endParaRPr lang="en-US" altLang="en-US" sz="2000" dirty="0">
              <a:solidFill>
                <a:schemeClr val="bg1"/>
              </a:solidFill>
              <a:ea typeface="ＭＳ Ｐゴシック" panose="020B0600070205080204" pitchFamily="34" charset="-128"/>
            </a:endParaRPr>
          </a:p>
          <a:p>
            <a:pPr lvl="1">
              <a:spcBef>
                <a:spcPts val="3000"/>
              </a:spcBef>
            </a:pPr>
            <a:r>
              <a:rPr lang="en-US" altLang="en-US" sz="2000" dirty="0">
                <a:solidFill>
                  <a:schemeClr val="bg1"/>
                </a:solidFill>
                <a:ea typeface="ＭＳ Ｐゴシック" panose="020B0600070205080204" pitchFamily="34" charset="-128"/>
              </a:rPr>
              <a:t>6</a:t>
            </a:r>
            <a:r>
              <a:rPr lang="ro-RO" altLang="en-US" sz="2000" dirty="0">
                <a:solidFill>
                  <a:schemeClr val="bg1"/>
                </a:solidFill>
                <a:ea typeface="ＭＳ Ｐゴシック" panose="020B0600070205080204" pitchFamily="34" charset="-128"/>
              </a:rPr>
              <a:t>% dintre pacienți nu au un donator compatibil</a:t>
            </a:r>
            <a:endParaRPr lang="en-GB" altLang="en-US" sz="2000" dirty="0">
              <a:solidFill>
                <a:schemeClr val="bg1"/>
              </a:solidFill>
              <a:ea typeface="ＭＳ Ｐゴシック" panose="020B0600070205080204" pitchFamily="34" charset="-128"/>
            </a:endParaRPr>
          </a:p>
          <a:p>
            <a:pPr>
              <a:spcBef>
                <a:spcPts val="3000"/>
              </a:spcBef>
            </a:pPr>
            <a:endParaRPr lang="ro-RO" altLang="en-US" sz="2400" b="1" dirty="0">
              <a:ea typeface="ＭＳ Ｐゴシック" panose="020B0600070205080204" pitchFamily="34" charset="-128"/>
            </a:endParaRPr>
          </a:p>
          <a:p>
            <a:pPr marL="0" indent="0">
              <a:spcBef>
                <a:spcPts val="3000"/>
              </a:spcBef>
              <a:buNone/>
            </a:pPr>
            <a:endParaRPr lang="ro-RO" altLang="en-US" sz="2400" dirty="0">
              <a:solidFill>
                <a:schemeClr val="bg1"/>
              </a:solidFill>
              <a:ea typeface="ＭＳ Ｐゴシック" panose="020B0600070205080204" pitchFamily="34" charset="-128"/>
            </a:endParaRPr>
          </a:p>
        </p:txBody>
      </p:sp>
      <p:pic>
        <p:nvPicPr>
          <p:cNvPr id="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33333" t="23353" r="30000" b="46451"/>
          <a:stretch/>
        </p:blipFill>
        <p:spPr bwMode="auto">
          <a:xfrm>
            <a:off x="2524709" y="1977516"/>
            <a:ext cx="1231900" cy="9956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l="27777" t="14445" r="28889" b="48889"/>
          <a:stretch>
            <a:fillRect/>
          </a:stretch>
        </p:blipFill>
        <p:spPr bwMode="auto">
          <a:xfrm>
            <a:off x="2524709" y="4304527"/>
            <a:ext cx="1172232" cy="8484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10"/>
          <p:cNvPicPr/>
          <p:nvPr/>
        </p:nvPicPr>
        <p:blipFill rotWithShape="1">
          <a:blip r:embed="rId4"/>
          <a:srcRect l="31797" t="39787" r="54021" b="38940"/>
          <a:stretch/>
        </p:blipFill>
        <p:spPr bwMode="auto">
          <a:xfrm>
            <a:off x="2524709" y="3224201"/>
            <a:ext cx="1231899" cy="994569"/>
          </a:xfrm>
          <a:prstGeom prst="rect">
            <a:avLst/>
          </a:prstGeom>
          <a:ln>
            <a:noFill/>
          </a:ln>
          <a:extLst>
            <a:ext uri="{53640926-AAD7-44D8-BBD7-CCE9431645EC}">
              <a14:shadowObscured xmlns:a14="http://schemas.microsoft.com/office/drawing/2010/main"/>
            </a:ext>
          </a:extLst>
        </p:spPr>
      </p:pic>
      <p:sp>
        <p:nvSpPr>
          <p:cNvPr id="12" name="TextBox 11">
            <a:extLst>
              <a:ext uri="{FF2B5EF4-FFF2-40B4-BE49-F238E27FC236}">
                <a16:creationId xmlns:a16="http://schemas.microsoft.com/office/drawing/2014/main" id="{5CFA1D94-4473-4B3D-98AE-C27B05FF364D}"/>
              </a:ext>
            </a:extLst>
          </p:cNvPr>
          <p:cNvSpPr txBox="1"/>
          <p:nvPr/>
        </p:nvSpPr>
        <p:spPr>
          <a:xfrm>
            <a:off x="2524709" y="-77962"/>
            <a:ext cx="8867701" cy="1200329"/>
          </a:xfrm>
          <a:prstGeom prst="rect">
            <a:avLst/>
          </a:prstGeom>
          <a:noFill/>
        </p:spPr>
        <p:txBody>
          <a:bodyPr wrap="square" rtlCol="0" anchor="t">
            <a:spAutoFit/>
          </a:bodyPr>
          <a:lstStyle/>
          <a:p>
            <a:pPr algn="ctr"/>
            <a:r>
              <a:rPr lang="ro-RO" altLang="en-US" sz="3200" b="1" dirty="0">
                <a:solidFill>
                  <a:schemeClr val="bg1"/>
                </a:solidFill>
                <a:ea typeface="ＭＳ Ｐゴシック" panose="020B0600070205080204" pitchFamily="34" charset="-128"/>
              </a:rPr>
              <a:t>REGISTRUL </a:t>
            </a:r>
            <a:r>
              <a:rPr lang="ro-RO" altLang="en-US" sz="3600" b="1" dirty="0">
                <a:solidFill>
                  <a:schemeClr val="bg1"/>
                </a:solidFill>
                <a:ea typeface="ＭＳ Ｐゴシック" panose="020B0600070205080204" pitchFamily="34" charset="-128"/>
              </a:rPr>
              <a:t>DONATORILOR</a:t>
            </a:r>
            <a:r>
              <a:rPr lang="en-GB" altLang="en-US" sz="3200" b="1" dirty="0">
                <a:solidFill>
                  <a:schemeClr val="bg1"/>
                </a:solidFill>
                <a:ea typeface="ＭＳ Ｐゴシック" panose="020B0600070205080204" pitchFamily="34" charset="-128"/>
              </a:rPr>
              <a:t> </a:t>
            </a:r>
            <a:r>
              <a:rPr lang="ro-RO" altLang="en-US" sz="3200" b="1" dirty="0">
                <a:solidFill>
                  <a:schemeClr val="bg1"/>
                </a:solidFill>
                <a:ea typeface="ＭＳ Ｐゴシック" panose="020B0600070205080204" pitchFamily="34" charset="-128"/>
              </a:rPr>
              <a:t>DIN ROMÂNIA</a:t>
            </a:r>
            <a:br>
              <a:rPr lang="ro-RO" altLang="en-US" sz="3200" b="1" dirty="0">
                <a:solidFill>
                  <a:schemeClr val="bg1"/>
                </a:solidFill>
                <a:ea typeface="ＭＳ Ｐゴシック" panose="020B0600070205080204" pitchFamily="34" charset="-128"/>
              </a:rPr>
            </a:br>
            <a:r>
              <a:rPr lang="ro-RO" altLang="en-US" sz="3600" b="1" dirty="0">
                <a:solidFill>
                  <a:schemeClr val="tx2"/>
                </a:solidFill>
                <a:latin typeface="+mj-lt"/>
                <a:ea typeface="ＭＳ Ｐゴシック" panose="020B0600070205080204" pitchFamily="34" charset="-128"/>
              </a:rPr>
              <a:t>REGISTRUL MONDIAL</a:t>
            </a:r>
            <a:endParaRPr lang="en-GB" altLang="en-US" sz="3600" b="1" dirty="0">
              <a:solidFill>
                <a:schemeClr val="bg1"/>
              </a:solidFill>
              <a:latin typeface="+mj-lt"/>
              <a:ea typeface="ＭＳ Ｐゴシック" panose="020B0600070205080204" pitchFamily="34" charset="-128"/>
            </a:endParaRPr>
          </a:p>
        </p:txBody>
      </p:sp>
      <p:pic>
        <p:nvPicPr>
          <p:cNvPr id="3" name="Picture 2">
            <a:extLst>
              <a:ext uri="{FF2B5EF4-FFF2-40B4-BE49-F238E27FC236}">
                <a16:creationId xmlns:a16="http://schemas.microsoft.com/office/drawing/2014/main" id="{1B875A14-6DED-6269-1080-7320B09333D9}"/>
              </a:ext>
            </a:extLst>
          </p:cNvPr>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0402499" y="215370"/>
            <a:ext cx="1393228" cy="789211"/>
          </a:xfrm>
          <a:prstGeom prst="rect">
            <a:avLst/>
          </a:prstGeom>
          <a:noFill/>
          <a:ln>
            <a:noFill/>
          </a:ln>
        </p:spPr>
      </p:pic>
      <p:pic>
        <p:nvPicPr>
          <p:cNvPr id="1026" name="Picture 2">
            <a:extLst>
              <a:ext uri="{FF2B5EF4-FFF2-40B4-BE49-F238E27FC236}">
                <a16:creationId xmlns:a16="http://schemas.microsoft.com/office/drawing/2014/main" id="{174A6BEC-BF32-88BC-7006-7B15D2634079}"/>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524709" y="5318920"/>
            <a:ext cx="1213763" cy="7193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4645164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5"/>
          <p:cNvSpPr>
            <a:spLocks noGrp="1"/>
          </p:cNvSpPr>
          <p:nvPr>
            <p:ph sz="half" idx="4294967295"/>
          </p:nvPr>
        </p:nvSpPr>
        <p:spPr>
          <a:xfrm>
            <a:off x="3865562" y="2137272"/>
            <a:ext cx="7713166" cy="4415928"/>
          </a:xfrm>
        </p:spPr>
        <p:txBody>
          <a:bodyPr/>
          <a:lstStyle/>
          <a:p>
            <a:pPr>
              <a:spcBef>
                <a:spcPts val="3000"/>
              </a:spcBef>
            </a:pPr>
            <a:endParaRPr lang="ro-RO" altLang="en-US" sz="2400" dirty="0">
              <a:solidFill>
                <a:schemeClr val="bg1"/>
              </a:solidFill>
              <a:ea typeface="ＭＳ Ｐゴシック" panose="020B0600070205080204" pitchFamily="34" charset="-128"/>
            </a:endParaRPr>
          </a:p>
        </p:txBody>
      </p:sp>
      <p:sp>
        <p:nvSpPr>
          <p:cNvPr id="12" name="TextBox 11">
            <a:extLst>
              <a:ext uri="{FF2B5EF4-FFF2-40B4-BE49-F238E27FC236}">
                <a16:creationId xmlns:a16="http://schemas.microsoft.com/office/drawing/2014/main" id="{5CFA1D94-4473-4B3D-98AE-C27B05FF364D}"/>
              </a:ext>
            </a:extLst>
          </p:cNvPr>
          <p:cNvSpPr txBox="1"/>
          <p:nvPr/>
        </p:nvSpPr>
        <p:spPr>
          <a:xfrm>
            <a:off x="2383146" y="-334198"/>
            <a:ext cx="9808854" cy="1569660"/>
          </a:xfrm>
          <a:prstGeom prst="rect">
            <a:avLst/>
          </a:prstGeom>
          <a:noFill/>
        </p:spPr>
        <p:txBody>
          <a:bodyPr wrap="square" rtlCol="0">
            <a:spAutoFit/>
          </a:bodyPr>
          <a:lstStyle/>
          <a:p>
            <a:pPr algn="ctr"/>
            <a:r>
              <a:rPr lang="ro-RO" altLang="en-US" sz="3200" b="1" dirty="0">
                <a:solidFill>
                  <a:schemeClr val="bg1"/>
                </a:solidFill>
                <a:ea typeface="ＭＳ Ｐゴシック" panose="020B0600070205080204" pitchFamily="34" charset="-128"/>
              </a:rPr>
              <a:t/>
            </a:r>
            <a:br>
              <a:rPr lang="ro-RO" altLang="en-US" sz="3200" b="1" dirty="0">
                <a:solidFill>
                  <a:schemeClr val="bg1"/>
                </a:solidFill>
                <a:ea typeface="ＭＳ Ｐゴシック" panose="020B0600070205080204" pitchFamily="34" charset="-128"/>
              </a:rPr>
            </a:br>
            <a:r>
              <a:rPr lang="ro-RO" altLang="en-US" sz="3200" b="1" dirty="0">
                <a:solidFill>
                  <a:schemeClr val="tx2"/>
                </a:solidFill>
                <a:latin typeface="+mj-lt"/>
                <a:ea typeface="ＭＳ Ｐゴシック" panose="020B0600070205080204" pitchFamily="34" charset="-128"/>
              </a:rPr>
              <a:t>RNDVCSH ESTE INTERCONECTAT LA REGISTRUL MONDIAL AL DONATORILOR DE MĂDUVĂ</a:t>
            </a:r>
            <a:endParaRPr lang="en-GB" altLang="en-US" sz="3200" b="1" dirty="0">
              <a:solidFill>
                <a:schemeClr val="tx2"/>
              </a:solidFill>
              <a:latin typeface="+mj-lt"/>
              <a:ea typeface="ＭＳ Ｐゴシック" panose="020B0600070205080204" pitchFamily="34" charset="-128"/>
            </a:endParaRPr>
          </a:p>
        </p:txBody>
      </p:sp>
      <p:pic>
        <p:nvPicPr>
          <p:cNvPr id="1027" name="Picture 3" descr="page13image243978000">
            <a:extLst>
              <a:ext uri="{FF2B5EF4-FFF2-40B4-BE49-F238E27FC236}">
                <a16:creationId xmlns:a16="http://schemas.microsoft.com/office/drawing/2014/main" id="{E158E20D-E42F-314B-0283-245E5B3B266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64164" y="1643615"/>
            <a:ext cx="9808853" cy="443791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9329946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Diagram 6">
            <a:extLst>
              <a:ext uri="{FF2B5EF4-FFF2-40B4-BE49-F238E27FC236}">
                <a16:creationId xmlns:a16="http://schemas.microsoft.com/office/drawing/2014/main" id="{1BB70A1C-46FD-416B-8B92-FD10A881C75F}"/>
              </a:ext>
            </a:extLst>
          </p:cNvPr>
          <p:cNvGraphicFramePr/>
          <p:nvPr>
            <p:extLst>
              <p:ext uri="{D42A27DB-BD31-4B8C-83A1-F6EECF244321}">
                <p14:modId xmlns:p14="http://schemas.microsoft.com/office/powerpoint/2010/main" val="8486876"/>
              </p:ext>
            </p:extLst>
          </p:nvPr>
        </p:nvGraphicFramePr>
        <p:xfrm>
          <a:off x="504435" y="1281631"/>
          <a:ext cx="11360732" cy="521932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8" name="TextBox 7">
            <a:extLst>
              <a:ext uri="{FF2B5EF4-FFF2-40B4-BE49-F238E27FC236}">
                <a16:creationId xmlns:a16="http://schemas.microsoft.com/office/drawing/2014/main" id="{5CFA1D94-4473-4B3D-98AE-C27B05FF364D}"/>
              </a:ext>
            </a:extLst>
          </p:cNvPr>
          <p:cNvSpPr txBox="1"/>
          <p:nvPr/>
        </p:nvSpPr>
        <p:spPr>
          <a:xfrm>
            <a:off x="3178038" y="135149"/>
            <a:ext cx="6365355" cy="1508105"/>
          </a:xfrm>
          <a:prstGeom prst="rect">
            <a:avLst/>
          </a:prstGeom>
          <a:noFill/>
        </p:spPr>
        <p:txBody>
          <a:bodyPr wrap="square" rtlCol="0">
            <a:spAutoFit/>
          </a:bodyPr>
          <a:lstStyle/>
          <a:p>
            <a:pPr algn="ctr"/>
            <a:r>
              <a:rPr lang="en-GB" altLang="en-US" sz="3600" b="1" dirty="0">
                <a:solidFill>
                  <a:schemeClr val="bg1"/>
                </a:solidFill>
                <a:latin typeface="+mj-lt"/>
                <a:ea typeface="ＭＳ Ｐゴシック" panose="020B0600070205080204" pitchFamily="34" charset="-128"/>
              </a:rPr>
              <a:t>REGISTRUL NA</a:t>
            </a:r>
            <a:r>
              <a:rPr lang="ro-RO" altLang="en-US" sz="3600" b="1" dirty="0">
                <a:solidFill>
                  <a:schemeClr val="bg1"/>
                </a:solidFill>
                <a:latin typeface="+mj-lt"/>
                <a:ea typeface="ＭＳ Ｐゴシック" panose="020B0600070205080204" pitchFamily="34" charset="-128"/>
              </a:rPr>
              <a:t>ȚIONAL (RNDVCSH) </a:t>
            </a:r>
            <a:r>
              <a:rPr lang="en-US" altLang="en-US" sz="2800" b="1" dirty="0">
                <a:solidFill>
                  <a:schemeClr val="bg1"/>
                </a:solidFill>
                <a:latin typeface="+mj-lt"/>
                <a:ea typeface="ＭＳ Ｐゴシック" panose="020B0600070205080204" pitchFamily="34" charset="-128"/>
              </a:rPr>
              <a:t>10</a:t>
            </a:r>
            <a:r>
              <a:rPr lang="ro-RO" altLang="en-US" sz="2800" b="1" dirty="0">
                <a:solidFill>
                  <a:schemeClr val="bg1"/>
                </a:solidFill>
                <a:latin typeface="+mj-lt"/>
                <a:ea typeface="ＭＳ Ｐゴシック" panose="020B0600070205080204" pitchFamily="34" charset="-128"/>
              </a:rPr>
              <a:t> ANI DE EXPERIENȚĂ </a:t>
            </a:r>
            <a:endParaRPr lang="en-GB" altLang="en-US" sz="2800" b="1" dirty="0">
              <a:solidFill>
                <a:schemeClr val="bg1"/>
              </a:solidFill>
              <a:latin typeface="+mj-lt"/>
              <a:ea typeface="ＭＳ Ｐゴシック" panose="020B0600070205080204" pitchFamily="34" charset="-128"/>
            </a:endParaRPr>
          </a:p>
          <a:p>
            <a:pPr algn="ctr"/>
            <a:r>
              <a:rPr lang="en-GB" altLang="en-US" sz="2800" b="1" dirty="0">
                <a:solidFill>
                  <a:schemeClr val="bg1"/>
                </a:solidFill>
                <a:latin typeface="+mj-lt"/>
                <a:ea typeface="ＭＳ Ｐゴシック" panose="020B0600070205080204" pitchFamily="34" charset="-128"/>
              </a:rPr>
              <a:t> </a:t>
            </a:r>
          </a:p>
        </p:txBody>
      </p:sp>
      <p:pic>
        <p:nvPicPr>
          <p:cNvPr id="2" name="Picture 1">
            <a:extLst>
              <a:ext uri="{FF2B5EF4-FFF2-40B4-BE49-F238E27FC236}">
                <a16:creationId xmlns:a16="http://schemas.microsoft.com/office/drawing/2014/main" id="{76A5E247-5562-69EB-EE30-3F4F1CF1B94B}"/>
              </a:ext>
            </a:extLst>
          </p:cNvPr>
          <p:cNvPicPr/>
          <p:nvPr/>
        </p:nvPicPr>
        <p:blipFill rotWithShape="1">
          <a:blip r:embed="rId7"/>
          <a:srcRect l="36628" t="32635" r="36650" b="58875"/>
          <a:stretch/>
        </p:blipFill>
        <p:spPr bwMode="auto">
          <a:xfrm>
            <a:off x="9889474" y="-21021"/>
            <a:ext cx="2302526" cy="517793"/>
          </a:xfrm>
          <a:prstGeom prst="rect">
            <a:avLst/>
          </a:prstGeom>
          <a:ln>
            <a:noFill/>
          </a:ln>
          <a:extLst>
            <a:ext uri="{53640926-AAD7-44D8-BBD7-CCE9431645EC}">
              <a14:shadowObscured xmlns:a14="http://schemas.microsoft.com/office/drawing/2010/main"/>
            </a:ext>
          </a:extLst>
        </p:spPr>
      </p:pic>
      <p:sp>
        <p:nvSpPr>
          <p:cNvPr id="3" name="TextBox 2">
            <a:extLst>
              <a:ext uri="{FF2B5EF4-FFF2-40B4-BE49-F238E27FC236}">
                <a16:creationId xmlns:a16="http://schemas.microsoft.com/office/drawing/2014/main" id="{40E59FF4-CE66-499C-0D69-B16543C36806}"/>
              </a:ext>
            </a:extLst>
          </p:cNvPr>
          <p:cNvSpPr txBox="1"/>
          <p:nvPr/>
        </p:nvSpPr>
        <p:spPr>
          <a:xfrm>
            <a:off x="336331" y="4058353"/>
            <a:ext cx="11360732" cy="646331"/>
          </a:xfrm>
          <a:prstGeom prst="rect">
            <a:avLst/>
          </a:prstGeom>
          <a:noFill/>
        </p:spPr>
        <p:txBody>
          <a:bodyPr wrap="square" rtlCol="0">
            <a:spAutoFit/>
          </a:bodyPr>
          <a:lstStyle/>
          <a:p>
            <a:pPr lvl="1"/>
            <a:r>
              <a:rPr lang="ro-RO" dirty="0"/>
              <a:t>E</a:t>
            </a:r>
            <a:r>
              <a:rPr lang="en-US" dirty="0" err="1"/>
              <a:t>i</a:t>
            </a:r>
            <a:r>
              <a:rPr lang="en-US" dirty="0"/>
              <a:t> </a:t>
            </a:r>
            <a:r>
              <a:rPr lang="en-US" dirty="0" err="1"/>
              <a:t>constituie</a:t>
            </a:r>
            <a:r>
              <a:rPr lang="en-US" dirty="0"/>
              <a:t> </a:t>
            </a:r>
            <a:r>
              <a:rPr lang="en-US" dirty="0" err="1"/>
              <a:t>baza</a:t>
            </a:r>
            <a:r>
              <a:rPr lang="en-US" dirty="0"/>
              <a:t> </a:t>
            </a:r>
            <a:r>
              <a:rPr lang="ro-RO" dirty="0"/>
              <a:t>locală</a:t>
            </a:r>
            <a:r>
              <a:rPr lang="en-US" dirty="0"/>
              <a:t> de c</a:t>
            </a:r>
            <a:r>
              <a:rPr lang="ro-RO" dirty="0"/>
              <a:t>ă</a:t>
            </a:r>
            <a:r>
              <a:rPr lang="en-US" dirty="0" err="1"/>
              <a:t>utare</a:t>
            </a:r>
            <a:r>
              <a:rPr lang="en-US" dirty="0"/>
              <a:t> </a:t>
            </a:r>
            <a:r>
              <a:rPr lang="ro-RO" dirty="0"/>
              <a:t>ș</a:t>
            </a:r>
            <a:r>
              <a:rPr lang="en-US" dirty="0" err="1"/>
              <a:t>i</a:t>
            </a:r>
            <a:r>
              <a:rPr lang="en-US" dirty="0"/>
              <a:t> </a:t>
            </a:r>
            <a:r>
              <a:rPr lang="en-US" dirty="0" err="1"/>
              <a:t>identificare</a:t>
            </a:r>
            <a:r>
              <a:rPr lang="en-US" dirty="0"/>
              <a:t> a </a:t>
            </a:r>
            <a:r>
              <a:rPr lang="en-US" dirty="0" err="1"/>
              <a:t>compatibilit</a:t>
            </a:r>
            <a:r>
              <a:rPr lang="ro-RO" dirty="0"/>
              <a:t>ăț</a:t>
            </a:r>
            <a:r>
              <a:rPr lang="en-US" dirty="0"/>
              <a:t>ii </a:t>
            </a:r>
            <a:r>
              <a:rPr lang="en-US" dirty="0" err="1"/>
              <a:t>pentru</a:t>
            </a:r>
            <a:r>
              <a:rPr lang="en-US" dirty="0"/>
              <a:t> </a:t>
            </a:r>
            <a:r>
              <a:rPr lang="en-US" dirty="0" err="1"/>
              <a:t>pacien</a:t>
            </a:r>
            <a:r>
              <a:rPr lang="ro-RO" dirty="0"/>
              <a:t>ț</a:t>
            </a:r>
            <a:r>
              <a:rPr lang="en-US" dirty="0" err="1"/>
              <a:t>i</a:t>
            </a:r>
            <a:r>
              <a:rPr lang="en-US" dirty="0"/>
              <a:t> cu </a:t>
            </a:r>
            <a:r>
              <a:rPr lang="en-US" dirty="0" err="1"/>
              <a:t>indica</a:t>
            </a:r>
            <a:r>
              <a:rPr lang="ro-RO" dirty="0"/>
              <a:t>ț</a:t>
            </a:r>
            <a:r>
              <a:rPr lang="en-US" dirty="0" err="1"/>
              <a:t>ie</a:t>
            </a:r>
            <a:r>
              <a:rPr lang="en-US" dirty="0"/>
              <a:t> de transplant</a:t>
            </a:r>
            <a:endParaRPr lang="en-GB" b="1" dirty="0"/>
          </a:p>
          <a:p>
            <a:pPr lvl="1"/>
            <a:r>
              <a:rPr lang="en-RO" dirty="0"/>
              <a:t>Baza de căutare este incomparabil mai mare datorită interconectării cu </a:t>
            </a:r>
            <a:r>
              <a:rPr lang="en-US" dirty="0"/>
              <a:t>R</a:t>
            </a:r>
            <a:r>
              <a:rPr lang="en-RO" dirty="0"/>
              <a:t>egistrele internaționale din 56 țări</a:t>
            </a:r>
          </a:p>
        </p:txBody>
      </p:sp>
    </p:spTree>
    <p:extLst>
      <p:ext uri="{BB962C8B-B14F-4D97-AF65-F5344CB8AC3E}">
        <p14:creationId xmlns:p14="http://schemas.microsoft.com/office/powerpoint/2010/main" val="209385217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5CFA1D94-4473-4B3D-98AE-C27B05FF364D}"/>
              </a:ext>
            </a:extLst>
          </p:cNvPr>
          <p:cNvSpPr txBox="1"/>
          <p:nvPr/>
        </p:nvSpPr>
        <p:spPr>
          <a:xfrm>
            <a:off x="1880170" y="-95337"/>
            <a:ext cx="9769434" cy="1138773"/>
          </a:xfrm>
          <a:prstGeom prst="rect">
            <a:avLst/>
          </a:prstGeom>
          <a:noFill/>
        </p:spPr>
        <p:txBody>
          <a:bodyPr wrap="square" rtlCol="0">
            <a:spAutoFit/>
          </a:bodyPr>
          <a:lstStyle/>
          <a:p>
            <a:pPr algn="ctr"/>
            <a:r>
              <a:rPr lang="ro-RO" altLang="en-US" sz="3200" b="1" dirty="0">
                <a:solidFill>
                  <a:schemeClr val="bg1"/>
                </a:solidFill>
                <a:ea typeface="ＭＳ Ｐゴシック" panose="020B0600070205080204" pitchFamily="34" charset="-128"/>
              </a:rPr>
              <a:t> </a:t>
            </a:r>
            <a:br>
              <a:rPr lang="ro-RO" altLang="en-US" sz="3200" b="1" dirty="0">
                <a:solidFill>
                  <a:schemeClr val="bg1"/>
                </a:solidFill>
                <a:ea typeface="ＭＳ Ｐゴシック" panose="020B0600070205080204" pitchFamily="34" charset="-128"/>
              </a:rPr>
            </a:br>
            <a:r>
              <a:rPr lang="ro-RO" altLang="en-US" sz="3600" b="1" dirty="0">
                <a:solidFill>
                  <a:schemeClr val="bg1"/>
                </a:solidFill>
                <a:latin typeface="+mj-lt"/>
                <a:ea typeface="ＭＳ Ｐゴシック" panose="020B0600070205080204" pitchFamily="34" charset="-128"/>
              </a:rPr>
              <a:t>DONATORI RNDVCSH</a:t>
            </a:r>
            <a:endParaRPr lang="en-GB" altLang="en-US" sz="3600" b="1" dirty="0">
              <a:solidFill>
                <a:schemeClr val="bg1"/>
              </a:solidFill>
              <a:latin typeface="+mj-lt"/>
              <a:ea typeface="ＭＳ Ｐゴシック" panose="020B0600070205080204" pitchFamily="34" charset="-128"/>
            </a:endParaRPr>
          </a:p>
        </p:txBody>
      </p:sp>
      <p:sp>
        <p:nvSpPr>
          <p:cNvPr id="6" name="Rectangle 5"/>
          <p:cNvSpPr/>
          <p:nvPr/>
        </p:nvSpPr>
        <p:spPr>
          <a:xfrm>
            <a:off x="878798" y="1524000"/>
            <a:ext cx="8650684" cy="369332"/>
          </a:xfrm>
          <a:prstGeom prst="rect">
            <a:avLst/>
          </a:prstGeom>
        </p:spPr>
        <p:txBody>
          <a:bodyPr wrap="square">
            <a:spAutoFit/>
          </a:bodyPr>
          <a:lstStyle/>
          <a:p>
            <a:r>
              <a:rPr lang="ro-RO" altLang="en-US" b="1" dirty="0">
                <a:solidFill>
                  <a:schemeClr val="bg1"/>
                </a:solidFill>
                <a:ea typeface="ＭＳ Ｐゴシック" panose="020B0600070205080204" pitchFamily="34" charset="-128"/>
              </a:rPr>
              <a:t>ĂUTARE </a:t>
            </a:r>
            <a:endParaRPr lang="en-US" dirty="0"/>
          </a:p>
        </p:txBody>
      </p:sp>
      <p:graphicFrame>
        <p:nvGraphicFramePr>
          <p:cNvPr id="7" name="Content Placeholder 3">
            <a:extLst>
              <a:ext uri="{FF2B5EF4-FFF2-40B4-BE49-F238E27FC236}">
                <a16:creationId xmlns:a16="http://schemas.microsoft.com/office/drawing/2014/main" id="{05448499-9930-D246-868C-2D09B092DA98}"/>
              </a:ext>
            </a:extLst>
          </p:cNvPr>
          <p:cNvGraphicFramePr>
            <a:graphicFrameLocks noGrp="1"/>
          </p:cNvGraphicFramePr>
          <p:nvPr>
            <p:ph sz="quarter" idx="10"/>
            <p:extLst>
              <p:ext uri="{D42A27DB-BD31-4B8C-83A1-F6EECF244321}">
                <p14:modId xmlns:p14="http://schemas.microsoft.com/office/powerpoint/2010/main" val="1834324167"/>
              </p:ext>
            </p:extLst>
          </p:nvPr>
        </p:nvGraphicFramePr>
        <p:xfrm>
          <a:off x="262486" y="2272629"/>
          <a:ext cx="5294644" cy="2120696"/>
        </p:xfrm>
        <a:graphic>
          <a:graphicData uri="http://schemas.openxmlformats.org/drawingml/2006/chart">
            <c:chart xmlns:c="http://schemas.openxmlformats.org/drawingml/2006/chart" xmlns:r="http://schemas.openxmlformats.org/officeDocument/2006/relationships" r:id="rId3"/>
          </a:graphicData>
        </a:graphic>
      </p:graphicFrame>
      <p:pic>
        <p:nvPicPr>
          <p:cNvPr id="3" name="Picture 2">
            <a:extLst>
              <a:ext uri="{FF2B5EF4-FFF2-40B4-BE49-F238E27FC236}">
                <a16:creationId xmlns:a16="http://schemas.microsoft.com/office/drawing/2014/main" id="{EDE62282-EE6B-9418-D116-F738CEE78766}"/>
              </a:ext>
            </a:extLst>
          </p:cNvPr>
          <p:cNvPicPr/>
          <p:nvPr/>
        </p:nvPicPr>
        <p:blipFill rotWithShape="1">
          <a:blip r:embed="rId4"/>
          <a:srcRect l="36628" t="32635" r="36650" b="58875"/>
          <a:stretch/>
        </p:blipFill>
        <p:spPr bwMode="auto">
          <a:xfrm>
            <a:off x="9889474" y="0"/>
            <a:ext cx="2302526" cy="517793"/>
          </a:xfrm>
          <a:prstGeom prst="rect">
            <a:avLst/>
          </a:prstGeom>
          <a:ln>
            <a:noFill/>
          </a:ln>
          <a:extLst>
            <a:ext uri="{53640926-AAD7-44D8-BBD7-CCE9431645EC}">
              <a14:shadowObscured xmlns:a14="http://schemas.microsoft.com/office/drawing/2010/main"/>
            </a:ext>
          </a:extLst>
        </p:spPr>
      </p:pic>
      <p:grpSp>
        <p:nvGrpSpPr>
          <p:cNvPr id="2" name="Group 1">
            <a:extLst>
              <a:ext uri="{FF2B5EF4-FFF2-40B4-BE49-F238E27FC236}">
                <a16:creationId xmlns:a16="http://schemas.microsoft.com/office/drawing/2014/main" id="{8B558FE2-1E3E-DF03-5FB6-7306417020F1}"/>
              </a:ext>
            </a:extLst>
          </p:cNvPr>
          <p:cNvGrpSpPr/>
          <p:nvPr/>
        </p:nvGrpSpPr>
        <p:grpSpPr>
          <a:xfrm>
            <a:off x="391822" y="1447561"/>
            <a:ext cx="11360732" cy="654559"/>
            <a:chOff x="0" y="306832"/>
            <a:chExt cx="11360732" cy="654559"/>
          </a:xfrm>
          <a:solidFill>
            <a:srgbClr val="00C5E7"/>
          </a:solidFill>
        </p:grpSpPr>
        <p:sp>
          <p:nvSpPr>
            <p:cNvPr id="4" name="Rounded Rectangle 3">
              <a:extLst>
                <a:ext uri="{FF2B5EF4-FFF2-40B4-BE49-F238E27FC236}">
                  <a16:creationId xmlns:a16="http://schemas.microsoft.com/office/drawing/2014/main" id="{3D8A1384-69DE-97BA-685C-843433988786}"/>
                </a:ext>
              </a:extLst>
            </p:cNvPr>
            <p:cNvSpPr/>
            <p:nvPr/>
          </p:nvSpPr>
          <p:spPr>
            <a:xfrm>
              <a:off x="0" y="306832"/>
              <a:ext cx="11360732" cy="654559"/>
            </a:xfrm>
            <a:prstGeom prst="roundRect">
              <a:avLst/>
            </a:prstGeom>
            <a:grp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n-US"/>
            </a:p>
          </p:txBody>
        </p:sp>
        <p:sp>
          <p:nvSpPr>
            <p:cNvPr id="5" name="Rounded Rectangle 4">
              <a:extLst>
                <a:ext uri="{FF2B5EF4-FFF2-40B4-BE49-F238E27FC236}">
                  <a16:creationId xmlns:a16="http://schemas.microsoft.com/office/drawing/2014/main" id="{327D127C-4117-D740-7027-DADFE3CADECC}"/>
                </a:ext>
              </a:extLst>
            </p:cNvPr>
            <p:cNvSpPr txBox="1"/>
            <p:nvPr/>
          </p:nvSpPr>
          <p:spPr>
            <a:xfrm>
              <a:off x="31953" y="338785"/>
              <a:ext cx="11296826" cy="590653"/>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ro-RO" sz="2400" b="1" kern="1200" dirty="0"/>
                <a:t>Profil potențiali donatori înscriși</a:t>
              </a:r>
              <a:endParaRPr lang="en-GB" sz="2400" b="1" kern="1200" dirty="0"/>
            </a:p>
          </p:txBody>
        </p:sp>
      </p:grpSp>
      <p:sp>
        <p:nvSpPr>
          <p:cNvPr id="10" name="Rounded Rectangle 9"/>
          <p:cNvSpPr/>
          <p:nvPr/>
        </p:nvSpPr>
        <p:spPr>
          <a:xfrm>
            <a:off x="6001191" y="2237996"/>
            <a:ext cx="5751363" cy="1373698"/>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34662" y="2224586"/>
            <a:ext cx="5617892" cy="1264642"/>
          </a:xfrm>
          <a:prstGeom prst="rect">
            <a:avLst/>
          </a:prstGeom>
        </p:spPr>
        <p:txBody>
          <a:bodyPr wrap="square">
            <a:spAutoFit/>
          </a:bodyPr>
          <a:lstStyle/>
          <a:p>
            <a:pPr algn="just">
              <a:lnSpc>
                <a:spcPct val="107000"/>
              </a:lnSpc>
              <a:spcAft>
                <a:spcPts val="800"/>
              </a:spcAft>
            </a:pPr>
            <a:r>
              <a:rPr lang="ro-RO" dirty="0">
                <a:solidFill>
                  <a:schemeClr val="tx2"/>
                </a:solidFill>
                <a:latin typeface="Calibri" panose="020F0502020204030204" pitchFamily="34" charset="0"/>
                <a:ea typeface="Calibri" panose="020F0502020204030204" pitchFamily="34" charset="0"/>
                <a:cs typeface="Times New Roman" panose="02020603050405020304" pitchFamily="18" charset="0"/>
              </a:rPr>
              <a:t>Donatorii potențiali înscriși sunt reprezentați</a:t>
            </a:r>
            <a:r>
              <a:rPr lang="en-US" dirty="0">
                <a:solidFill>
                  <a:schemeClr val="tx2"/>
                </a:solidFill>
                <a:latin typeface="Calibri" panose="020F0502020204030204" pitchFamily="34" charset="0"/>
                <a:ea typeface="Calibri" panose="020F0502020204030204" pitchFamily="34" charset="0"/>
                <a:cs typeface="Times New Roman" panose="02020603050405020304" pitchFamily="18" charset="0"/>
              </a:rPr>
              <a:t>,</a:t>
            </a:r>
            <a:r>
              <a:rPr lang="ro-RO" dirty="0">
                <a:solidFill>
                  <a:schemeClr val="tx2"/>
                </a:solidFill>
                <a:latin typeface="Calibri" panose="020F0502020204030204" pitchFamily="34" charset="0"/>
                <a:ea typeface="Calibri" panose="020F0502020204030204" pitchFamily="34" charset="0"/>
                <a:cs typeface="Times New Roman" panose="02020603050405020304" pitchFamily="18" charset="0"/>
              </a:rPr>
              <a:t> în cadrul segmentelor de vârstă, în mod echilibrat pe grupe de sex. Cel mai bine reprezentați sunt bărbații cu vârsta 26-35 ani și 36-45 ani.</a:t>
            </a:r>
            <a:endParaRPr lang="en-US" dirty="0">
              <a:solidFill>
                <a:schemeClr val="tx2"/>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12" name="Rounded Rectangle 11"/>
          <p:cNvSpPr/>
          <p:nvPr/>
        </p:nvSpPr>
        <p:spPr>
          <a:xfrm>
            <a:off x="521157" y="4744415"/>
            <a:ext cx="5154429" cy="1341075"/>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693582" y="4744415"/>
            <a:ext cx="4863548" cy="1264642"/>
          </a:xfrm>
          <a:prstGeom prst="rect">
            <a:avLst/>
          </a:prstGeom>
        </p:spPr>
        <p:txBody>
          <a:bodyPr wrap="square">
            <a:spAutoFit/>
          </a:bodyPr>
          <a:lstStyle/>
          <a:p>
            <a:pPr algn="just">
              <a:lnSpc>
                <a:spcPct val="107000"/>
              </a:lnSpc>
              <a:spcAft>
                <a:spcPts val="800"/>
              </a:spcAft>
            </a:pPr>
            <a:r>
              <a:rPr lang="ro-RO" dirty="0">
                <a:solidFill>
                  <a:schemeClr val="tx2"/>
                </a:solidFill>
                <a:latin typeface="Calibri" panose="020F0502020204030204" pitchFamily="34" charset="0"/>
                <a:ea typeface="Calibri" panose="020F0502020204030204" pitchFamily="34" charset="0"/>
                <a:cs typeface="Times New Roman" panose="02020603050405020304" pitchFamily="18" charset="0"/>
              </a:rPr>
              <a:t>Cei mai mulți potențiali donatori înscriși sunt din Oradea. Urmează București, Timișoara, Arad, Olt, Galați (s-au considerat Centrele cu peste 7.000 potențiali donatori înscriși)</a:t>
            </a:r>
            <a:r>
              <a:rPr lang="en-US" dirty="0">
                <a:solidFill>
                  <a:schemeClr val="tx2"/>
                </a:solidFill>
                <a:latin typeface="Calibri" panose="020F0502020204030204" pitchFamily="34" charset="0"/>
                <a:ea typeface="Calibri" panose="020F0502020204030204" pitchFamily="34" charset="0"/>
                <a:cs typeface="Times New Roman" panose="02020603050405020304" pitchFamily="18" charset="0"/>
              </a:rPr>
              <a:t>.</a:t>
            </a:r>
          </a:p>
        </p:txBody>
      </p:sp>
      <p:graphicFrame>
        <p:nvGraphicFramePr>
          <p:cNvPr id="14" name="Chart 13">
            <a:extLst>
              <a:ext uri="{FF2B5EF4-FFF2-40B4-BE49-F238E27FC236}">
                <a16:creationId xmlns:a16="http://schemas.microsoft.com/office/drawing/2014/main" id="{70FA1B64-AE82-26AB-3A3B-7EC624DA5385}"/>
              </a:ext>
            </a:extLst>
          </p:cNvPr>
          <p:cNvGraphicFramePr>
            <a:graphicFrameLocks/>
          </p:cNvGraphicFramePr>
          <p:nvPr>
            <p:extLst>
              <p:ext uri="{D42A27DB-BD31-4B8C-83A1-F6EECF244321}">
                <p14:modId xmlns:p14="http://schemas.microsoft.com/office/powerpoint/2010/main" val="1585425069"/>
              </p:ext>
            </p:extLst>
          </p:nvPr>
        </p:nvGraphicFramePr>
        <p:xfrm>
          <a:off x="5901981" y="3974391"/>
          <a:ext cx="6018751" cy="2207947"/>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289779731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222628" y="439249"/>
            <a:ext cx="9069852" cy="519157"/>
          </a:xfrm>
        </p:spPr>
        <p:txBody>
          <a:bodyPr/>
          <a:lstStyle/>
          <a:p>
            <a:pPr marR="0" lvl="0" algn="ctr">
              <a:lnSpc>
                <a:spcPct val="107000"/>
              </a:lnSpc>
              <a:spcBef>
                <a:spcPts val="0"/>
              </a:spcBef>
              <a:spcAft>
                <a:spcPts val="800"/>
              </a:spcAft>
              <a:tabLst>
                <a:tab pos="457200" algn="l"/>
              </a:tabLst>
            </a:pPr>
            <a:r>
              <a:rPr lang="ro-RO" altLang="en-US" b="1" dirty="0">
                <a:solidFill>
                  <a:schemeClr val="bg1"/>
                </a:solidFill>
                <a:latin typeface="+mj-lt"/>
              </a:rPr>
              <a:t>PACIENȚI ROMÂNI RNDVCSH</a:t>
            </a:r>
            <a:r>
              <a:rPr lang="ro-RO" altLang="en-US" b="1" dirty="0">
                <a:solidFill>
                  <a:schemeClr val="bg1"/>
                </a:solidFill>
              </a:rPr>
              <a:t/>
            </a:r>
            <a:br>
              <a:rPr lang="ro-RO" altLang="en-US" b="1" dirty="0">
                <a:solidFill>
                  <a:schemeClr val="bg1"/>
                </a:solidFill>
              </a:rPr>
            </a:br>
            <a:r>
              <a:rPr lang="en-US" sz="3200" dirty="0">
                <a:solidFill>
                  <a:schemeClr val="bg1"/>
                </a:solidFill>
              </a:rPr>
              <a:t/>
            </a:r>
            <a:br>
              <a:rPr lang="en-US" sz="3200" dirty="0">
                <a:solidFill>
                  <a:schemeClr val="bg1"/>
                </a:solidFill>
              </a:rPr>
            </a:br>
            <a:r>
              <a:rPr lang="en-GB" altLang="en-US" sz="3200" b="1" dirty="0">
                <a:solidFill>
                  <a:schemeClr val="bg1"/>
                </a:solidFill>
              </a:rPr>
              <a:t/>
            </a:r>
            <a:br>
              <a:rPr lang="en-GB" altLang="en-US" sz="3200" b="1" dirty="0">
                <a:solidFill>
                  <a:schemeClr val="bg1"/>
                </a:solidFill>
              </a:rPr>
            </a:br>
            <a:r>
              <a:rPr lang="ro-RO" altLang="en-US" sz="3200" b="1" dirty="0">
                <a:solidFill>
                  <a:schemeClr val="bg1"/>
                </a:solidFill>
              </a:rPr>
              <a:t/>
            </a:r>
            <a:br>
              <a:rPr lang="ro-RO" altLang="en-US" sz="3200" b="1" dirty="0">
                <a:solidFill>
                  <a:schemeClr val="bg1"/>
                </a:solidFill>
              </a:rPr>
            </a:br>
            <a:endParaRPr lang="en-US" sz="3200" dirty="0">
              <a:solidFill>
                <a:schemeClr val="bg1"/>
              </a:solidFill>
            </a:endParaRPr>
          </a:p>
        </p:txBody>
      </p:sp>
      <p:sp>
        <p:nvSpPr>
          <p:cNvPr id="7" name="Down Arrow 6"/>
          <p:cNvSpPr/>
          <p:nvPr/>
        </p:nvSpPr>
        <p:spPr>
          <a:xfrm>
            <a:off x="6204023" y="4423919"/>
            <a:ext cx="108023" cy="528918"/>
          </a:xfrm>
          <a:prstGeom prst="downArrow">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w="76200">
                <a:solidFill>
                  <a:schemeClr val="tx1"/>
                </a:solidFill>
              </a:ln>
            </a:endParaRPr>
          </a:p>
        </p:txBody>
      </p:sp>
      <p:sp>
        <p:nvSpPr>
          <p:cNvPr id="2" name="TextBox 1"/>
          <p:cNvSpPr txBox="1"/>
          <p:nvPr/>
        </p:nvSpPr>
        <p:spPr>
          <a:xfrm>
            <a:off x="5426025" y="4188726"/>
            <a:ext cx="1772041" cy="276999"/>
          </a:xfrm>
          <a:prstGeom prst="rect">
            <a:avLst/>
          </a:prstGeom>
          <a:noFill/>
          <a:ln>
            <a:noFill/>
          </a:ln>
        </p:spPr>
        <p:style>
          <a:lnRef idx="0">
            <a:scrgbClr r="0" g="0" b="0"/>
          </a:lnRef>
          <a:fillRef idx="0">
            <a:scrgbClr r="0" g="0" b="0"/>
          </a:fillRef>
          <a:effectRef idx="0">
            <a:scrgbClr r="0" g="0" b="0"/>
          </a:effectRef>
          <a:fontRef idx="minor">
            <a:schemeClr val="accent1"/>
          </a:fontRef>
        </p:style>
        <p:txBody>
          <a:bodyPr wrap="square" rtlCol="0">
            <a:spAutoFit/>
          </a:bodyPr>
          <a:lstStyle/>
          <a:p>
            <a:pPr algn="ctr"/>
            <a:r>
              <a:rPr lang="en-GB" sz="1200" dirty="0" err="1">
                <a:solidFill>
                  <a:srgbClr val="C00000"/>
                </a:solidFill>
              </a:rPr>
              <a:t>Haplotransplant</a:t>
            </a:r>
            <a:endParaRPr lang="en-GB" sz="1200" dirty="0">
              <a:solidFill>
                <a:srgbClr val="C00000"/>
              </a:solidFill>
            </a:endParaRPr>
          </a:p>
        </p:txBody>
      </p:sp>
      <p:pic>
        <p:nvPicPr>
          <p:cNvPr id="8" name="Picture 7">
            <a:extLst>
              <a:ext uri="{FF2B5EF4-FFF2-40B4-BE49-F238E27FC236}">
                <a16:creationId xmlns:a16="http://schemas.microsoft.com/office/drawing/2014/main" id="{348E0794-6046-A458-D8FF-02825760A7A0}"/>
              </a:ext>
            </a:extLst>
          </p:cNvPr>
          <p:cNvPicPr/>
          <p:nvPr/>
        </p:nvPicPr>
        <p:blipFill rotWithShape="1">
          <a:blip r:embed="rId3"/>
          <a:srcRect l="36628" t="32635" r="36650" b="58875"/>
          <a:stretch/>
        </p:blipFill>
        <p:spPr bwMode="auto">
          <a:xfrm>
            <a:off x="9889474" y="0"/>
            <a:ext cx="2302526" cy="517793"/>
          </a:xfrm>
          <a:prstGeom prst="rect">
            <a:avLst/>
          </a:prstGeom>
          <a:ln>
            <a:noFill/>
          </a:ln>
          <a:extLst>
            <a:ext uri="{53640926-AAD7-44D8-BBD7-CCE9431645EC}">
              <a14:shadowObscured xmlns:a14="http://schemas.microsoft.com/office/drawing/2010/main"/>
            </a:ext>
          </a:extLst>
        </p:spPr>
      </p:pic>
      <p:graphicFrame>
        <p:nvGraphicFramePr>
          <p:cNvPr id="9" name="Chart 8">
            <a:extLst>
              <a:ext uri="{FF2B5EF4-FFF2-40B4-BE49-F238E27FC236}">
                <a16:creationId xmlns:a16="http://schemas.microsoft.com/office/drawing/2014/main" id="{388EBFFB-B0DC-E4CA-04F6-A3B623A0DCED}"/>
              </a:ext>
            </a:extLst>
          </p:cNvPr>
          <p:cNvGraphicFramePr>
            <a:graphicFrameLocks/>
          </p:cNvGraphicFramePr>
          <p:nvPr>
            <p:extLst>
              <p:ext uri="{D42A27DB-BD31-4B8C-83A1-F6EECF244321}">
                <p14:modId xmlns:p14="http://schemas.microsoft.com/office/powerpoint/2010/main" val="2425509706"/>
              </p:ext>
            </p:extLst>
          </p:nvPr>
        </p:nvGraphicFramePr>
        <p:xfrm>
          <a:off x="609600" y="3382659"/>
          <a:ext cx="11248865" cy="2848572"/>
        </p:xfrm>
        <a:graphic>
          <a:graphicData uri="http://schemas.openxmlformats.org/drawingml/2006/chart">
            <c:chart xmlns:c="http://schemas.openxmlformats.org/drawingml/2006/chart" xmlns:r="http://schemas.openxmlformats.org/officeDocument/2006/relationships" r:id="rId4"/>
          </a:graphicData>
        </a:graphic>
      </p:graphicFrame>
      <p:sp>
        <p:nvSpPr>
          <p:cNvPr id="12" name="Rounded Rectangle 11">
            <a:extLst>
              <a:ext uri="{FF2B5EF4-FFF2-40B4-BE49-F238E27FC236}">
                <a16:creationId xmlns:a16="http://schemas.microsoft.com/office/drawing/2014/main" id="{CCDC8CA4-A091-FD3E-EEBD-EEFD9A73C490}"/>
              </a:ext>
            </a:extLst>
          </p:cNvPr>
          <p:cNvSpPr/>
          <p:nvPr/>
        </p:nvSpPr>
        <p:spPr>
          <a:xfrm>
            <a:off x="497733" y="1432523"/>
            <a:ext cx="11360732" cy="575899"/>
          </a:xfrm>
          <a:prstGeom prst="roundRect">
            <a:avLst/>
          </a:prstGeom>
          <a:solidFill>
            <a:srgbClr val="00C5E7"/>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r>
              <a:rPr lang="en-RO" sz="2400" b="1" dirty="0"/>
              <a:t>Pacien</a:t>
            </a:r>
            <a:r>
              <a:rPr lang="ro-RO" sz="2400" b="1" dirty="0"/>
              <a:t>ț</a:t>
            </a:r>
            <a:r>
              <a:rPr lang="en-RO" sz="2400" b="1" dirty="0"/>
              <a:t>i români cu donatori identificați</a:t>
            </a:r>
            <a:r>
              <a:rPr lang="en-US" sz="2400" b="1" dirty="0"/>
              <a:t> rom</a:t>
            </a:r>
            <a:r>
              <a:rPr lang="ro-RO" sz="2400" b="1" dirty="0"/>
              <a:t>âni sau străini</a:t>
            </a:r>
            <a:endParaRPr lang="en-RO" sz="2400" b="1" dirty="0"/>
          </a:p>
        </p:txBody>
      </p:sp>
      <p:sp>
        <p:nvSpPr>
          <p:cNvPr id="15" name="Rounded Rectangle 14">
            <a:extLst>
              <a:ext uri="{FF2B5EF4-FFF2-40B4-BE49-F238E27FC236}">
                <a16:creationId xmlns:a16="http://schemas.microsoft.com/office/drawing/2014/main" id="{A4EC3768-8364-9351-07CC-0E5B2835C196}"/>
              </a:ext>
            </a:extLst>
          </p:cNvPr>
          <p:cNvSpPr/>
          <p:nvPr/>
        </p:nvSpPr>
        <p:spPr>
          <a:xfrm>
            <a:off x="497734" y="2144169"/>
            <a:ext cx="7697120" cy="1186971"/>
          </a:xfrm>
          <a:prstGeom prst="roundRect">
            <a:avLst/>
          </a:prstGeom>
          <a:ln/>
        </p:spPr>
        <p:style>
          <a:lnRef idx="2">
            <a:schemeClr val="accent5"/>
          </a:lnRef>
          <a:fillRef idx="1">
            <a:schemeClr val="lt1"/>
          </a:fillRef>
          <a:effectRef idx="0">
            <a:schemeClr val="accent5"/>
          </a:effectRef>
          <a:fontRef idx="minor">
            <a:schemeClr val="dk1"/>
          </a:fontRef>
        </p:style>
        <p:txBody>
          <a:bodyPr rtlCol="0" anchor="ctr"/>
          <a:lstStyle/>
          <a:p>
            <a:pPr algn="ctr"/>
            <a:endParaRPr lang="en-RO" dirty="0">
              <a:solidFill>
                <a:srgbClr val="FF0000"/>
              </a:solidFill>
            </a:endParaRPr>
          </a:p>
        </p:txBody>
      </p:sp>
      <p:sp>
        <p:nvSpPr>
          <p:cNvPr id="4" name="Rectangle 3"/>
          <p:cNvSpPr/>
          <p:nvPr/>
        </p:nvSpPr>
        <p:spPr>
          <a:xfrm>
            <a:off x="7785501" y="2377168"/>
            <a:ext cx="4207946" cy="824456"/>
          </a:xfrm>
          <a:prstGeom prst="rect">
            <a:avLst/>
          </a:prstGeom>
        </p:spPr>
        <p:txBody>
          <a:bodyPr wrap="square">
            <a:spAutoFit/>
          </a:bodyPr>
          <a:lstStyle/>
          <a:p>
            <a:pPr marR="0" lvl="0">
              <a:lnSpc>
                <a:spcPct val="107000"/>
              </a:lnSpc>
              <a:spcBef>
                <a:spcPts val="0"/>
              </a:spcBef>
              <a:spcAft>
                <a:spcPts val="800"/>
              </a:spcAft>
              <a:tabLst>
                <a:tab pos="457200" algn="l"/>
              </a:tabLst>
            </a:pPr>
            <a:endParaRPr lang="ro-RO" sz="1600" b="1" dirty="0">
              <a:latin typeface="Calibri" panose="020F0502020204030204" pitchFamily="34" charset="0"/>
              <a:ea typeface="Calibri" panose="020F0502020204030204" pitchFamily="34" charset="0"/>
              <a:cs typeface="Times New Roman" panose="02020603050405020304" pitchFamily="18" charset="0"/>
            </a:endParaRPr>
          </a:p>
          <a:p>
            <a:pPr marR="0" lvl="0">
              <a:lnSpc>
                <a:spcPct val="107000"/>
              </a:lnSpc>
              <a:spcBef>
                <a:spcPts val="0"/>
              </a:spcBef>
              <a:spcAft>
                <a:spcPts val="800"/>
              </a:spcAft>
              <a:tabLst>
                <a:tab pos="457200" algn="l"/>
              </a:tabLst>
            </a:pPr>
            <a:endParaRPr lang="ro-RO" sz="1600" b="1" dirty="0">
              <a:latin typeface="Calibri" panose="020F0502020204030204" pitchFamily="34" charset="0"/>
              <a:ea typeface="Calibri" panose="020F0502020204030204" pitchFamily="34" charset="0"/>
              <a:cs typeface="Times New Roman" panose="02020603050405020304" pitchFamily="18" charset="0"/>
            </a:endParaRPr>
          </a:p>
        </p:txBody>
      </p:sp>
      <p:sp>
        <p:nvSpPr>
          <p:cNvPr id="6" name="Rectangle 5"/>
          <p:cNvSpPr/>
          <p:nvPr/>
        </p:nvSpPr>
        <p:spPr>
          <a:xfrm>
            <a:off x="533009" y="2144169"/>
            <a:ext cx="11133272" cy="1384995"/>
          </a:xfrm>
          <a:prstGeom prst="rect">
            <a:avLst/>
          </a:prstGeom>
        </p:spPr>
        <p:txBody>
          <a:bodyPr wrap="square">
            <a:spAutoFit/>
          </a:bodyPr>
          <a:lstStyle/>
          <a:p>
            <a:r>
              <a:rPr lang="en-US" b="1" dirty="0">
                <a:solidFill>
                  <a:schemeClr val="tx2"/>
                </a:solidFill>
                <a:latin typeface="Calibri" panose="020F0502020204030204" pitchFamily="34" charset="0"/>
                <a:ea typeface="Calibri" panose="020F0502020204030204" pitchFamily="34" charset="0"/>
                <a:cs typeface="Times New Roman" panose="02020603050405020304" pitchFamily="18" charset="0"/>
              </a:rPr>
              <a:t>2013 –</a:t>
            </a:r>
            <a:r>
              <a:rPr lang="ro-RO" b="1" dirty="0">
                <a:solidFill>
                  <a:schemeClr val="tx2"/>
                </a:solidFill>
                <a:latin typeface="Calibri" panose="020F0502020204030204" pitchFamily="34" charset="0"/>
                <a:ea typeface="Calibri" panose="020F0502020204030204" pitchFamily="34" charset="0"/>
                <a:cs typeface="Times New Roman" panose="02020603050405020304" pitchFamily="18" charset="0"/>
              </a:rPr>
              <a:t> până în prezent:</a:t>
            </a:r>
            <a:r>
              <a:rPr lang="ro-RO" dirty="0">
                <a:solidFill>
                  <a:schemeClr val="tx2"/>
                </a:solidFill>
                <a:latin typeface="Calibri" panose="020F0502020204030204" pitchFamily="34" charset="0"/>
                <a:ea typeface="Calibri" panose="020F0502020204030204" pitchFamily="34" charset="0"/>
                <a:cs typeface="Times New Roman" panose="02020603050405020304" pitchFamily="18" charset="0"/>
              </a:rPr>
              <a:t> </a:t>
            </a:r>
          </a:p>
          <a:p>
            <a:pPr marL="285750" indent="-285750">
              <a:buFont typeface="Arial" panose="020B0604020202020204" pitchFamily="34" charset="0"/>
              <a:buChar char="•"/>
            </a:pPr>
            <a:r>
              <a:rPr lang="ro-RO" sz="1600" b="1" dirty="0">
                <a:solidFill>
                  <a:schemeClr val="tx2"/>
                </a:solidFill>
                <a:ea typeface="Calibri" panose="020F0502020204030204" pitchFamily="34" charset="0"/>
                <a:cs typeface="Times New Roman" panose="02020603050405020304" pitchFamily="18" charset="0"/>
              </a:rPr>
              <a:t>1.066 pacienți noi cu indicație de transplant</a:t>
            </a:r>
          </a:p>
          <a:p>
            <a:pPr marL="285750" indent="-285750">
              <a:buFont typeface="Arial" panose="020B0604020202020204" pitchFamily="34" charset="0"/>
              <a:buChar char="•"/>
            </a:pPr>
            <a:r>
              <a:rPr lang="ro-RO" sz="1600" b="1" dirty="0">
                <a:solidFill>
                  <a:schemeClr val="tx2"/>
                </a:solidFill>
                <a:ea typeface="Calibri" panose="020F0502020204030204" pitchFamily="34" charset="0"/>
                <a:cs typeface="Times New Roman" panose="02020603050405020304" pitchFamily="18" charset="0"/>
              </a:rPr>
              <a:t>476 proceduri transplant CSH (431 Tx, 45 DLI) </a:t>
            </a:r>
          </a:p>
          <a:p>
            <a:pPr marL="285750" indent="-285750">
              <a:buFont typeface="Arial" panose="020B0604020202020204" pitchFamily="34" charset="0"/>
              <a:buChar char="•"/>
            </a:pPr>
            <a:r>
              <a:rPr lang="ro-RO" sz="1600" b="1" dirty="0">
                <a:solidFill>
                  <a:schemeClr val="tx2"/>
                </a:solidFill>
                <a:ea typeface="Calibri" panose="020F0502020204030204" pitchFamily="34" charset="0"/>
                <a:cs typeface="Times New Roman" panose="02020603050405020304" pitchFamily="18" charset="0"/>
              </a:rPr>
              <a:t>430 de pacienți transplantati cu CSH de la donator neînrudit </a:t>
            </a:r>
            <a:r>
              <a:rPr lang="en-US" sz="1600" dirty="0">
                <a:solidFill>
                  <a:srgbClr val="FF0000"/>
                </a:solidFill>
                <a:ea typeface="Calibri" panose="020F0502020204030204" pitchFamily="34" charset="0"/>
                <a:cs typeface="Times New Roman" panose="02020603050405020304" pitchFamily="18" charset="0"/>
              </a:rPr>
              <a:t/>
            </a:r>
            <a:br>
              <a:rPr lang="en-US" sz="1600" dirty="0">
                <a:solidFill>
                  <a:srgbClr val="FF0000"/>
                </a:solidFill>
                <a:ea typeface="Calibri" panose="020F0502020204030204" pitchFamily="34" charset="0"/>
                <a:cs typeface="Times New Roman" panose="02020603050405020304" pitchFamily="18" charset="0"/>
              </a:rPr>
            </a:br>
            <a:endParaRPr lang="en-US" sz="1600" dirty="0"/>
          </a:p>
        </p:txBody>
      </p:sp>
      <p:sp>
        <p:nvSpPr>
          <p:cNvPr id="5" name="Explosion 1 4"/>
          <p:cNvSpPr/>
          <p:nvPr/>
        </p:nvSpPr>
        <p:spPr>
          <a:xfrm>
            <a:off x="8387038" y="1978634"/>
            <a:ext cx="2926500" cy="2299076"/>
          </a:xfrm>
          <a:prstGeom prst="irregularSeal1">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o-RO" sz="1600" b="1" dirty="0">
                <a:solidFill>
                  <a:srgbClr val="002060"/>
                </a:solidFill>
              </a:rPr>
              <a:t>22 donatori români</a:t>
            </a:r>
            <a:r>
              <a:rPr lang="en-US" sz="1600" b="1" dirty="0">
                <a:solidFill>
                  <a:srgbClr val="002060"/>
                </a:solidFill>
              </a:rPr>
              <a:t> au </a:t>
            </a:r>
            <a:r>
              <a:rPr lang="en-US" sz="1600" b="1" dirty="0" err="1">
                <a:solidFill>
                  <a:srgbClr val="002060"/>
                </a:solidFill>
              </a:rPr>
              <a:t>donat</a:t>
            </a:r>
            <a:r>
              <a:rPr lang="ro-RO" sz="1600" b="1" dirty="0">
                <a:solidFill>
                  <a:srgbClr val="002060"/>
                </a:solidFill>
              </a:rPr>
              <a:t> CSH</a:t>
            </a:r>
            <a:r>
              <a:rPr lang="en-US" sz="1600" b="1" dirty="0">
                <a:solidFill>
                  <a:srgbClr val="002060"/>
                </a:solidFill>
              </a:rPr>
              <a:t> </a:t>
            </a:r>
            <a:r>
              <a:rPr lang="en-US" sz="1600" b="1" dirty="0" err="1">
                <a:solidFill>
                  <a:srgbClr val="002060"/>
                </a:solidFill>
              </a:rPr>
              <a:t>pentru</a:t>
            </a:r>
            <a:r>
              <a:rPr lang="en-US" sz="1600" b="1" dirty="0">
                <a:solidFill>
                  <a:srgbClr val="002060"/>
                </a:solidFill>
              </a:rPr>
              <a:t> </a:t>
            </a:r>
            <a:r>
              <a:rPr lang="en-US" sz="1600" b="1" dirty="0" err="1">
                <a:solidFill>
                  <a:srgbClr val="002060"/>
                </a:solidFill>
              </a:rPr>
              <a:t>pacien</a:t>
            </a:r>
            <a:r>
              <a:rPr lang="ro-RO" sz="1600" b="1" dirty="0">
                <a:solidFill>
                  <a:srgbClr val="002060"/>
                </a:solidFill>
              </a:rPr>
              <a:t>ți români</a:t>
            </a:r>
            <a:endParaRPr lang="en-US" sz="1600" b="1" dirty="0">
              <a:solidFill>
                <a:srgbClr val="002060"/>
              </a:solidFill>
            </a:endParaRPr>
          </a:p>
        </p:txBody>
      </p:sp>
    </p:spTree>
    <p:extLst>
      <p:ext uri="{BB962C8B-B14F-4D97-AF65-F5344CB8AC3E}">
        <p14:creationId xmlns:p14="http://schemas.microsoft.com/office/powerpoint/2010/main" val="120915377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2">
            <a:extLst>
              <a:ext uri="{FF2B5EF4-FFF2-40B4-BE49-F238E27FC236}">
                <a16:creationId xmlns:a16="http://schemas.microsoft.com/office/drawing/2014/main" id="{7675AD9B-B163-D722-3BEF-B8618862727C}"/>
              </a:ext>
            </a:extLst>
          </p:cNvPr>
          <p:cNvSpPr txBox="1">
            <a:spLocks/>
          </p:cNvSpPr>
          <p:nvPr/>
        </p:nvSpPr>
        <p:spPr>
          <a:xfrm>
            <a:off x="970125" y="491014"/>
            <a:ext cx="11430000" cy="621323"/>
          </a:xfrm>
          <a:prstGeom prst="rect">
            <a:avLst/>
          </a:prstGeom>
        </p:spPr>
        <p:txBody>
          <a:bodyPr/>
          <a:lstStyle>
            <a:lvl1pPr algn="l" defTabSz="914400" rtl="0" eaLnBrk="1" latinLnBrk="0" hangingPunct="1">
              <a:lnSpc>
                <a:spcPct val="90000"/>
              </a:lnSpc>
              <a:spcBef>
                <a:spcPct val="0"/>
              </a:spcBef>
              <a:buNone/>
              <a:defRPr sz="3600" kern="1200">
                <a:solidFill>
                  <a:schemeClr val="tx1"/>
                </a:solidFill>
                <a:latin typeface="+mn-lt"/>
                <a:ea typeface="+mj-ea"/>
                <a:cs typeface="+mj-cs"/>
              </a:defRPr>
            </a:lvl1pPr>
          </a:lstStyle>
          <a:p>
            <a:pPr algn="ctr"/>
            <a:r>
              <a:rPr lang="ro-RO" b="1" dirty="0">
                <a:solidFill>
                  <a:schemeClr val="bg1"/>
                </a:solidFill>
                <a:latin typeface="+mj-lt"/>
              </a:rPr>
              <a:t>PACIENȚI ROMÂNI RNDVCSH</a:t>
            </a:r>
            <a:endParaRPr lang="en-US" b="1" dirty="0">
              <a:solidFill>
                <a:schemeClr val="bg1"/>
              </a:solidFill>
              <a:latin typeface="+mj-lt"/>
            </a:endParaRPr>
          </a:p>
        </p:txBody>
      </p:sp>
      <p:sp>
        <p:nvSpPr>
          <p:cNvPr id="7" name="Content Placeholder 6">
            <a:extLst>
              <a:ext uri="{FF2B5EF4-FFF2-40B4-BE49-F238E27FC236}">
                <a16:creationId xmlns:a16="http://schemas.microsoft.com/office/drawing/2014/main" id="{9D2508D5-E3D7-324B-B2D1-E630D15E48BD}"/>
              </a:ext>
            </a:extLst>
          </p:cNvPr>
          <p:cNvSpPr>
            <a:spLocks noGrp="1"/>
          </p:cNvSpPr>
          <p:nvPr>
            <p:ph sz="quarter" idx="10"/>
          </p:nvPr>
        </p:nvSpPr>
        <p:spPr>
          <a:xfrm>
            <a:off x="7919808" y="2359723"/>
            <a:ext cx="3735718" cy="722718"/>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indent="0">
              <a:buNone/>
            </a:pPr>
            <a:endParaRPr lang="ro-RO" b="1" dirty="0">
              <a:solidFill>
                <a:schemeClr val="tx2"/>
              </a:solidFill>
            </a:endParaRPr>
          </a:p>
          <a:p>
            <a:pPr marL="0" indent="0" algn="ctr">
              <a:buNone/>
            </a:pPr>
            <a:r>
              <a:rPr lang="ro-RO" b="1" dirty="0">
                <a:solidFill>
                  <a:schemeClr val="tx2"/>
                </a:solidFill>
              </a:rPr>
              <a:t>ÎN FIECARE AN, PENTRU 1 DIN 3 PACIENȚI NU GĂSIM DONATOR COMPATIBIL</a:t>
            </a:r>
          </a:p>
          <a:p>
            <a:endParaRPr lang="en-RO" dirty="0"/>
          </a:p>
        </p:txBody>
      </p:sp>
      <p:pic>
        <p:nvPicPr>
          <p:cNvPr id="8" name="Picture 7">
            <a:extLst>
              <a:ext uri="{FF2B5EF4-FFF2-40B4-BE49-F238E27FC236}">
                <a16:creationId xmlns:a16="http://schemas.microsoft.com/office/drawing/2014/main" id="{DD2AAB0A-85E8-BAF5-A338-CF32EB081A48}"/>
              </a:ext>
            </a:extLst>
          </p:cNvPr>
          <p:cNvPicPr/>
          <p:nvPr/>
        </p:nvPicPr>
        <p:blipFill rotWithShape="1">
          <a:blip r:embed="rId2"/>
          <a:srcRect l="36628" t="32635" r="36650" b="58875"/>
          <a:stretch/>
        </p:blipFill>
        <p:spPr bwMode="auto">
          <a:xfrm>
            <a:off x="9889474" y="0"/>
            <a:ext cx="2302526" cy="517793"/>
          </a:xfrm>
          <a:prstGeom prst="rect">
            <a:avLst/>
          </a:prstGeom>
          <a:ln>
            <a:noFill/>
          </a:ln>
          <a:extLst>
            <a:ext uri="{53640926-AAD7-44D8-BBD7-CCE9431645EC}">
              <a14:shadowObscured xmlns:a14="http://schemas.microsoft.com/office/drawing/2010/main"/>
            </a:ext>
          </a:extLst>
        </p:spPr>
      </p:pic>
      <p:graphicFrame>
        <p:nvGraphicFramePr>
          <p:cNvPr id="6" name="Chart 5">
            <a:extLst>
              <a:ext uri="{FF2B5EF4-FFF2-40B4-BE49-F238E27FC236}">
                <a16:creationId xmlns:a16="http://schemas.microsoft.com/office/drawing/2014/main" id="{A633757C-F352-1CF7-0D6C-51043C24B95A}"/>
              </a:ext>
            </a:extLst>
          </p:cNvPr>
          <p:cNvGraphicFramePr>
            <a:graphicFrameLocks/>
          </p:cNvGraphicFramePr>
          <p:nvPr>
            <p:extLst>
              <p:ext uri="{D42A27DB-BD31-4B8C-83A1-F6EECF244321}">
                <p14:modId xmlns:p14="http://schemas.microsoft.com/office/powerpoint/2010/main" val="1952119195"/>
              </p:ext>
            </p:extLst>
          </p:nvPr>
        </p:nvGraphicFramePr>
        <p:xfrm>
          <a:off x="590861" y="2476235"/>
          <a:ext cx="7040879" cy="4011985"/>
        </p:xfrm>
        <a:graphic>
          <a:graphicData uri="http://schemas.openxmlformats.org/drawingml/2006/chart">
            <c:chart xmlns:c="http://schemas.openxmlformats.org/drawingml/2006/chart" xmlns:r="http://schemas.openxmlformats.org/officeDocument/2006/relationships" r:id="rId3"/>
          </a:graphicData>
        </a:graphic>
      </p:graphicFrame>
      <p:sp>
        <p:nvSpPr>
          <p:cNvPr id="2" name="TextBox 1">
            <a:extLst>
              <a:ext uri="{FF2B5EF4-FFF2-40B4-BE49-F238E27FC236}">
                <a16:creationId xmlns:a16="http://schemas.microsoft.com/office/drawing/2014/main" id="{BA6C81C6-2F19-2C13-EDD3-FA0E8D1BAB8B}"/>
              </a:ext>
            </a:extLst>
          </p:cNvPr>
          <p:cNvSpPr txBox="1"/>
          <p:nvPr/>
        </p:nvSpPr>
        <p:spPr>
          <a:xfrm>
            <a:off x="718026" y="2601137"/>
            <a:ext cx="4905007" cy="707886"/>
          </a:xfrm>
          <a:prstGeom prst="rect">
            <a:avLst/>
          </a:prstGeom>
          <a:noFill/>
        </p:spPr>
        <p:txBody>
          <a:bodyPr wrap="square" rtlCol="0">
            <a:spAutoFit/>
          </a:bodyPr>
          <a:lstStyle/>
          <a:p>
            <a:pPr algn="ctr">
              <a:defRPr sz="2400" b="1" i="0" u="none" strike="noStrike" kern="1200" spc="0" baseline="0">
                <a:solidFill>
                  <a:srgbClr val="7030A0"/>
                </a:solidFill>
                <a:latin typeface="+mn-lt"/>
                <a:ea typeface="+mn-ea"/>
                <a:cs typeface="+mn-cs"/>
              </a:defRPr>
            </a:pPr>
            <a:r>
              <a:rPr lang="en-US" sz="2000" dirty="0" err="1"/>
              <a:t>Pacienți</a:t>
            </a:r>
            <a:r>
              <a:rPr lang="en-US" sz="2000" dirty="0"/>
              <a:t> </a:t>
            </a:r>
            <a:r>
              <a:rPr lang="en-US" sz="2000" dirty="0" err="1"/>
              <a:t>români</a:t>
            </a:r>
            <a:r>
              <a:rPr lang="en-US" sz="2000" dirty="0"/>
              <a:t> </a:t>
            </a:r>
            <a:r>
              <a:rPr lang="en-US" sz="2000" dirty="0" err="1"/>
              <a:t>fără</a:t>
            </a:r>
            <a:r>
              <a:rPr lang="en-US" sz="2000" dirty="0"/>
              <a:t> </a:t>
            </a:r>
            <a:r>
              <a:rPr lang="en-US" sz="2000" dirty="0" err="1"/>
              <a:t>donatori</a:t>
            </a:r>
            <a:r>
              <a:rPr lang="en-US" sz="2000" dirty="0"/>
              <a:t> </a:t>
            </a:r>
            <a:r>
              <a:rPr lang="en-US" sz="2000" dirty="0" err="1"/>
              <a:t>identificați</a:t>
            </a:r>
            <a:r>
              <a:rPr lang="en-US" sz="2000" dirty="0"/>
              <a:t> (30%)</a:t>
            </a:r>
          </a:p>
        </p:txBody>
      </p:sp>
      <p:grpSp>
        <p:nvGrpSpPr>
          <p:cNvPr id="3" name="Group 2">
            <a:extLst>
              <a:ext uri="{FF2B5EF4-FFF2-40B4-BE49-F238E27FC236}">
                <a16:creationId xmlns:a16="http://schemas.microsoft.com/office/drawing/2014/main" id="{1CB5E03A-0942-33C5-8464-59AC83CBD825}"/>
              </a:ext>
            </a:extLst>
          </p:cNvPr>
          <p:cNvGrpSpPr/>
          <p:nvPr/>
        </p:nvGrpSpPr>
        <p:grpSpPr>
          <a:xfrm>
            <a:off x="415634" y="1620919"/>
            <a:ext cx="11360732" cy="494659"/>
            <a:chOff x="0" y="306832"/>
            <a:chExt cx="11360732" cy="686512"/>
          </a:xfrm>
          <a:solidFill>
            <a:srgbClr val="00C5E7"/>
          </a:solidFill>
        </p:grpSpPr>
        <p:sp>
          <p:nvSpPr>
            <p:cNvPr id="5" name="Rounded Rectangle 4">
              <a:extLst>
                <a:ext uri="{FF2B5EF4-FFF2-40B4-BE49-F238E27FC236}">
                  <a16:creationId xmlns:a16="http://schemas.microsoft.com/office/drawing/2014/main" id="{9B271E53-6295-3C5B-7421-EE86B652568F}"/>
                </a:ext>
              </a:extLst>
            </p:cNvPr>
            <p:cNvSpPr/>
            <p:nvPr/>
          </p:nvSpPr>
          <p:spPr>
            <a:xfrm>
              <a:off x="0" y="306832"/>
              <a:ext cx="11360732" cy="654559"/>
            </a:xfrm>
            <a:prstGeom prst="roundRect">
              <a:avLst/>
            </a:prstGeom>
            <a:grp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n-US"/>
            </a:p>
          </p:txBody>
        </p:sp>
        <p:sp>
          <p:nvSpPr>
            <p:cNvPr id="9" name="Rounded Rectangle 4">
              <a:extLst>
                <a:ext uri="{FF2B5EF4-FFF2-40B4-BE49-F238E27FC236}">
                  <a16:creationId xmlns:a16="http://schemas.microsoft.com/office/drawing/2014/main" id="{1B147862-AE68-5E33-1B88-D80B41571166}"/>
                </a:ext>
              </a:extLst>
            </p:cNvPr>
            <p:cNvSpPr txBox="1"/>
            <p:nvPr/>
          </p:nvSpPr>
          <p:spPr>
            <a:xfrm>
              <a:off x="0" y="338785"/>
              <a:ext cx="11328779" cy="654559"/>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ro-RO" sz="2400" b="1" dirty="0"/>
                <a:t>Pacienți români fără donatori identificați (români sau străini)</a:t>
              </a:r>
              <a:endParaRPr lang="en-GB" sz="2400" b="1" kern="1200" dirty="0"/>
            </a:p>
          </p:txBody>
        </p:sp>
      </p:grpSp>
      <p:sp>
        <p:nvSpPr>
          <p:cNvPr id="10" name="Explosion 1 9"/>
          <p:cNvSpPr/>
          <p:nvPr/>
        </p:nvSpPr>
        <p:spPr>
          <a:xfrm>
            <a:off x="8080700" y="3429000"/>
            <a:ext cx="3683739" cy="2531165"/>
          </a:xfrm>
          <a:prstGeom prst="irregularSeal1">
            <a:avLst/>
          </a:prstGeom>
          <a:solidFill>
            <a:srgbClr val="D65A9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o-RO" sz="1600" b="1" dirty="0">
              <a:solidFill>
                <a:srgbClr val="7030A0"/>
              </a:solidFill>
            </a:endParaRPr>
          </a:p>
          <a:p>
            <a:pPr algn="ctr"/>
            <a:r>
              <a:rPr lang="ro-RO" sz="1600" b="1" dirty="0">
                <a:solidFill>
                  <a:srgbClr val="7030A0"/>
                </a:solidFill>
              </a:rPr>
              <a:t>ÎN PREZENT, 41 DE PACIENȚI ROMÂNI NU AU DONATOR COMPATIBIL</a:t>
            </a:r>
            <a:endParaRPr lang="en-US" sz="1600" b="1" dirty="0"/>
          </a:p>
        </p:txBody>
      </p:sp>
    </p:spTree>
    <p:extLst>
      <p:ext uri="{BB962C8B-B14F-4D97-AF65-F5344CB8AC3E}">
        <p14:creationId xmlns:p14="http://schemas.microsoft.com/office/powerpoint/2010/main" val="108002486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5CFA1D94-4473-4B3D-98AE-C27B05FF364D}"/>
              </a:ext>
            </a:extLst>
          </p:cNvPr>
          <p:cNvSpPr txBox="1"/>
          <p:nvPr/>
        </p:nvSpPr>
        <p:spPr>
          <a:xfrm>
            <a:off x="1796252" y="-171249"/>
            <a:ext cx="9502369" cy="1200329"/>
          </a:xfrm>
          <a:prstGeom prst="rect">
            <a:avLst/>
          </a:prstGeom>
          <a:noFill/>
        </p:spPr>
        <p:txBody>
          <a:bodyPr wrap="square" rtlCol="0">
            <a:spAutoFit/>
          </a:bodyPr>
          <a:lstStyle/>
          <a:p>
            <a:pPr algn="ctr"/>
            <a:r>
              <a:rPr lang="ro-RO" altLang="en-US" sz="3600" b="1" dirty="0">
                <a:solidFill>
                  <a:schemeClr val="bg1"/>
                </a:solidFill>
                <a:ea typeface="ＭＳ Ｐゴシック" panose="020B0600070205080204" pitchFamily="34" charset="-128"/>
              </a:rPr>
              <a:t> </a:t>
            </a:r>
            <a:br>
              <a:rPr lang="ro-RO" altLang="en-US" sz="3600" b="1" dirty="0">
                <a:solidFill>
                  <a:schemeClr val="bg1"/>
                </a:solidFill>
                <a:ea typeface="ＭＳ Ｐゴシック" panose="020B0600070205080204" pitchFamily="34" charset="-128"/>
              </a:rPr>
            </a:br>
            <a:r>
              <a:rPr lang="ro-RO" altLang="en-US" sz="3600" b="1" dirty="0">
                <a:solidFill>
                  <a:schemeClr val="bg1"/>
                </a:solidFill>
                <a:latin typeface="+mj-lt"/>
                <a:ea typeface="ＭＳ Ｐゴシック" panose="020B0600070205080204" pitchFamily="34" charset="-128"/>
              </a:rPr>
              <a:t>PACIENȚI STRĂINI RNDVCSH</a:t>
            </a:r>
            <a:endParaRPr lang="en-GB" altLang="en-US" sz="3600" b="1" dirty="0">
              <a:solidFill>
                <a:schemeClr val="bg1"/>
              </a:solidFill>
              <a:latin typeface="+mj-lt"/>
              <a:ea typeface="ＭＳ Ｐゴシック" panose="020B0600070205080204" pitchFamily="34" charset="-128"/>
            </a:endParaRPr>
          </a:p>
        </p:txBody>
      </p:sp>
      <p:graphicFrame>
        <p:nvGraphicFramePr>
          <p:cNvPr id="3" name="Content Placeholder 5"/>
          <p:cNvGraphicFramePr>
            <a:graphicFrameLocks noGrp="1"/>
          </p:cNvGraphicFramePr>
          <p:nvPr>
            <p:ph idx="4294967295"/>
            <p:extLst>
              <p:ext uri="{D42A27DB-BD31-4B8C-83A1-F6EECF244321}">
                <p14:modId xmlns:p14="http://schemas.microsoft.com/office/powerpoint/2010/main" val="1808580646"/>
              </p:ext>
            </p:extLst>
          </p:nvPr>
        </p:nvGraphicFramePr>
        <p:xfrm>
          <a:off x="466068" y="2880395"/>
          <a:ext cx="7804079" cy="3480044"/>
        </p:xfrm>
        <a:graphic>
          <a:graphicData uri="http://schemas.openxmlformats.org/drawingml/2006/chart">
            <c:chart xmlns:c="http://schemas.openxmlformats.org/drawingml/2006/chart" xmlns:r="http://schemas.openxmlformats.org/officeDocument/2006/relationships" r:id="rId3"/>
          </a:graphicData>
        </a:graphic>
      </p:graphicFrame>
      <p:sp>
        <p:nvSpPr>
          <p:cNvPr id="2" name="Rectangle 1"/>
          <p:cNvSpPr/>
          <p:nvPr/>
        </p:nvSpPr>
        <p:spPr>
          <a:xfrm>
            <a:off x="9042869" y="2104637"/>
            <a:ext cx="2851207" cy="2462213"/>
          </a:xfrm>
          <a:prstGeom prst="rect">
            <a:avLst/>
          </a:prstGeom>
        </p:spPr>
        <p:txBody>
          <a:bodyPr wrap="square">
            <a:spAutoFit/>
          </a:bodyPr>
          <a:lstStyle/>
          <a:p>
            <a:r>
              <a:rPr lang="ro-RO" sz="1400" dirty="0">
                <a:solidFill>
                  <a:schemeClr val="tx2"/>
                </a:solidFill>
              </a:rPr>
              <a:t>În prima jumătate a acestui an </a:t>
            </a:r>
            <a:r>
              <a:rPr lang="en-US" sz="1400" dirty="0">
                <a:solidFill>
                  <a:schemeClr val="tx2"/>
                </a:solidFill>
              </a:rPr>
              <a:t>au</a:t>
            </a:r>
            <a:r>
              <a:rPr lang="ro-RO" sz="1400" dirty="0">
                <a:solidFill>
                  <a:schemeClr val="tx2"/>
                </a:solidFill>
              </a:rPr>
              <a:t> fost</a:t>
            </a:r>
            <a:r>
              <a:rPr lang="en-US" sz="1400" dirty="0">
                <a:solidFill>
                  <a:schemeClr val="tx2"/>
                </a:solidFill>
              </a:rPr>
              <a:t> </a:t>
            </a:r>
            <a:r>
              <a:rPr lang="en-US" sz="1400" dirty="0" err="1">
                <a:solidFill>
                  <a:schemeClr val="tx2"/>
                </a:solidFill>
              </a:rPr>
              <a:t>solicitat</a:t>
            </a:r>
            <a:r>
              <a:rPr lang="ro-RO" sz="1400" dirty="0">
                <a:solidFill>
                  <a:schemeClr val="tx2"/>
                </a:solidFill>
              </a:rPr>
              <a:t>e </a:t>
            </a:r>
            <a:r>
              <a:rPr lang="en-US" sz="1400" dirty="0" err="1">
                <a:solidFill>
                  <a:schemeClr val="tx2"/>
                </a:solidFill>
              </a:rPr>
              <a:t>servicii</a:t>
            </a:r>
            <a:r>
              <a:rPr lang="en-US" sz="1400" dirty="0">
                <a:solidFill>
                  <a:schemeClr val="tx2"/>
                </a:solidFill>
              </a:rPr>
              <a:t> de </a:t>
            </a:r>
            <a:r>
              <a:rPr lang="en-US" sz="1400" dirty="0" err="1">
                <a:solidFill>
                  <a:schemeClr val="tx2"/>
                </a:solidFill>
              </a:rPr>
              <a:t>căutare</a:t>
            </a:r>
            <a:r>
              <a:rPr lang="en-US" sz="1400" dirty="0">
                <a:solidFill>
                  <a:schemeClr val="tx2"/>
                </a:solidFill>
              </a:rPr>
              <a:t> </a:t>
            </a:r>
            <a:r>
              <a:rPr lang="en-US" sz="1400" dirty="0" err="1">
                <a:solidFill>
                  <a:schemeClr val="tx2"/>
                </a:solidFill>
              </a:rPr>
              <a:t>pentru</a:t>
            </a:r>
            <a:r>
              <a:rPr lang="en-US" sz="1400" dirty="0">
                <a:solidFill>
                  <a:schemeClr val="tx2"/>
                </a:solidFill>
              </a:rPr>
              <a:t> </a:t>
            </a:r>
            <a:r>
              <a:rPr lang="en-US" sz="1400" b="1" dirty="0">
                <a:solidFill>
                  <a:schemeClr val="tx2"/>
                </a:solidFill>
              </a:rPr>
              <a:t>139</a:t>
            </a:r>
            <a:r>
              <a:rPr lang="en-US" sz="1400" dirty="0">
                <a:solidFill>
                  <a:schemeClr val="tx2"/>
                </a:solidFill>
              </a:rPr>
              <a:t> </a:t>
            </a:r>
            <a:r>
              <a:rPr lang="ro-RO" sz="1400" b="1" dirty="0">
                <a:solidFill>
                  <a:schemeClr val="tx2"/>
                </a:solidFill>
              </a:rPr>
              <a:t>de </a:t>
            </a:r>
            <a:r>
              <a:rPr lang="en-US" sz="1400" b="1" dirty="0" err="1">
                <a:solidFill>
                  <a:schemeClr val="tx2"/>
                </a:solidFill>
              </a:rPr>
              <a:t>pacienți</a:t>
            </a:r>
            <a:r>
              <a:rPr lang="en-US" sz="1400" b="1" dirty="0">
                <a:solidFill>
                  <a:schemeClr val="tx2"/>
                </a:solidFill>
              </a:rPr>
              <a:t> </a:t>
            </a:r>
            <a:r>
              <a:rPr lang="en-US" sz="1400" b="1" dirty="0" err="1">
                <a:solidFill>
                  <a:schemeClr val="tx2"/>
                </a:solidFill>
              </a:rPr>
              <a:t>străini</a:t>
            </a:r>
            <a:r>
              <a:rPr lang="en-US" sz="1400" b="1" dirty="0">
                <a:solidFill>
                  <a:schemeClr val="tx2"/>
                </a:solidFill>
              </a:rPr>
              <a:t>. </a:t>
            </a:r>
          </a:p>
          <a:p>
            <a:endParaRPr lang="ro-RO" sz="1400" dirty="0">
              <a:solidFill>
                <a:schemeClr val="accent1">
                  <a:lumMod val="75000"/>
                </a:schemeClr>
              </a:solidFill>
            </a:endParaRPr>
          </a:p>
          <a:p>
            <a:r>
              <a:rPr lang="en-US" sz="1400" dirty="0">
                <a:solidFill>
                  <a:schemeClr val="accent1">
                    <a:lumMod val="75000"/>
                  </a:schemeClr>
                </a:solidFill>
              </a:rPr>
              <a:t>S-</a:t>
            </a:r>
            <a:r>
              <a:rPr lang="en-US" sz="1400" dirty="0">
                <a:solidFill>
                  <a:schemeClr val="tx2"/>
                </a:solidFill>
              </a:rPr>
              <a:t>au </a:t>
            </a:r>
            <a:r>
              <a:rPr lang="en-US" sz="1400" dirty="0" err="1">
                <a:solidFill>
                  <a:schemeClr val="tx2"/>
                </a:solidFill>
              </a:rPr>
              <a:t>solicitat</a:t>
            </a:r>
            <a:r>
              <a:rPr lang="en-US" sz="1400" dirty="0">
                <a:solidFill>
                  <a:schemeClr val="tx2"/>
                </a:solidFill>
              </a:rPr>
              <a:t> </a:t>
            </a:r>
            <a:r>
              <a:rPr lang="en-US" sz="1400" dirty="0" err="1">
                <a:solidFill>
                  <a:schemeClr val="tx2"/>
                </a:solidFill>
              </a:rPr>
              <a:t>servicii</a:t>
            </a:r>
            <a:r>
              <a:rPr lang="en-US" sz="1400" dirty="0">
                <a:solidFill>
                  <a:schemeClr val="tx2"/>
                </a:solidFill>
              </a:rPr>
              <a:t> de la </a:t>
            </a:r>
            <a:r>
              <a:rPr lang="en-US" sz="1400" b="1" dirty="0">
                <a:solidFill>
                  <a:schemeClr val="tx2"/>
                </a:solidFill>
              </a:rPr>
              <a:t>132 </a:t>
            </a:r>
            <a:r>
              <a:rPr lang="en-US" sz="1400" b="1" dirty="0" err="1">
                <a:solidFill>
                  <a:schemeClr val="tx2"/>
                </a:solidFill>
              </a:rPr>
              <a:t>donatori</a:t>
            </a:r>
            <a:r>
              <a:rPr lang="en-US" sz="1400" b="1" dirty="0">
                <a:solidFill>
                  <a:schemeClr val="tx2"/>
                </a:solidFill>
              </a:rPr>
              <a:t> </a:t>
            </a:r>
            <a:r>
              <a:rPr lang="en-US" sz="1400" b="1" dirty="0" err="1">
                <a:solidFill>
                  <a:schemeClr val="tx2"/>
                </a:solidFill>
              </a:rPr>
              <a:t>români</a:t>
            </a:r>
            <a:r>
              <a:rPr lang="en-US" sz="1400" dirty="0">
                <a:solidFill>
                  <a:schemeClr val="tx2"/>
                </a:solidFill>
              </a:rPr>
              <a:t>: </a:t>
            </a:r>
          </a:p>
          <a:p>
            <a:pPr marL="285750" indent="-285750">
              <a:buFont typeface="Arial" panose="020B0604020202020204" pitchFamily="34" charset="0"/>
              <a:buChar char="•"/>
            </a:pPr>
            <a:r>
              <a:rPr lang="en-US" sz="1400" dirty="0">
                <a:solidFill>
                  <a:schemeClr val="tx2"/>
                </a:solidFill>
              </a:rPr>
              <a:t>63 de </a:t>
            </a:r>
            <a:r>
              <a:rPr lang="en-US" sz="1400" dirty="0" err="1">
                <a:solidFill>
                  <a:schemeClr val="tx2"/>
                </a:solidFill>
              </a:rPr>
              <a:t>testare</a:t>
            </a:r>
            <a:r>
              <a:rPr lang="en-US" sz="1400" dirty="0">
                <a:solidFill>
                  <a:schemeClr val="tx2"/>
                </a:solidFill>
              </a:rPr>
              <a:t> HLA </a:t>
            </a:r>
            <a:r>
              <a:rPr lang="en-US" sz="1400" dirty="0" err="1">
                <a:solidFill>
                  <a:schemeClr val="tx2"/>
                </a:solidFill>
              </a:rPr>
              <a:t>extinsă</a:t>
            </a:r>
            <a:endParaRPr lang="en-US" sz="1400" dirty="0">
              <a:solidFill>
                <a:schemeClr val="tx2"/>
              </a:solidFill>
            </a:endParaRPr>
          </a:p>
          <a:p>
            <a:pPr marL="285750" indent="-285750">
              <a:buFont typeface="Arial" panose="020B0604020202020204" pitchFamily="34" charset="0"/>
              <a:buChar char="•"/>
            </a:pPr>
            <a:r>
              <a:rPr lang="en-US" sz="1400" dirty="0">
                <a:solidFill>
                  <a:schemeClr val="tx2"/>
                </a:solidFill>
              </a:rPr>
              <a:t>68 probe de</a:t>
            </a:r>
            <a:r>
              <a:rPr lang="ro-RO" sz="1400" dirty="0">
                <a:solidFill>
                  <a:schemeClr val="tx2"/>
                </a:solidFill>
              </a:rPr>
              <a:t> </a:t>
            </a:r>
            <a:r>
              <a:rPr lang="en-US" sz="1400" dirty="0" err="1">
                <a:solidFill>
                  <a:schemeClr val="tx2"/>
                </a:solidFill>
              </a:rPr>
              <a:t>sânge</a:t>
            </a:r>
            <a:r>
              <a:rPr lang="en-US" sz="1400" dirty="0">
                <a:solidFill>
                  <a:schemeClr val="tx2"/>
                </a:solidFill>
              </a:rPr>
              <a:t> </a:t>
            </a:r>
            <a:r>
              <a:rPr lang="en-US" sz="1400" dirty="0" err="1">
                <a:solidFill>
                  <a:schemeClr val="tx2"/>
                </a:solidFill>
              </a:rPr>
              <a:t>pentru</a:t>
            </a:r>
            <a:r>
              <a:rPr lang="en-US" sz="1400" dirty="0">
                <a:solidFill>
                  <a:schemeClr val="tx2"/>
                </a:solidFill>
              </a:rPr>
              <a:t> </a:t>
            </a:r>
            <a:r>
              <a:rPr lang="en-US" sz="1400" dirty="0" err="1">
                <a:solidFill>
                  <a:schemeClr val="tx2"/>
                </a:solidFill>
              </a:rPr>
              <a:t>testare</a:t>
            </a:r>
            <a:r>
              <a:rPr lang="en-US" sz="1400" dirty="0">
                <a:solidFill>
                  <a:schemeClr val="tx2"/>
                </a:solidFill>
              </a:rPr>
              <a:t> de </a:t>
            </a:r>
            <a:r>
              <a:rPr lang="en-US" sz="1400" dirty="0" err="1">
                <a:solidFill>
                  <a:schemeClr val="tx2"/>
                </a:solidFill>
              </a:rPr>
              <a:t>verificare</a:t>
            </a:r>
            <a:endParaRPr lang="en-US" sz="1400" dirty="0">
              <a:solidFill>
                <a:schemeClr val="tx2"/>
              </a:solidFill>
            </a:endParaRPr>
          </a:p>
          <a:p>
            <a:pPr marL="285750" indent="-285750">
              <a:buFont typeface="Arial" panose="020B0604020202020204" pitchFamily="34" charset="0"/>
              <a:buChar char="•"/>
            </a:pPr>
            <a:r>
              <a:rPr lang="en-US" sz="1400" dirty="0">
                <a:solidFill>
                  <a:schemeClr val="tx2"/>
                </a:solidFill>
              </a:rPr>
              <a:t>7 </a:t>
            </a:r>
            <a:r>
              <a:rPr lang="en-US" sz="1400" dirty="0" err="1">
                <a:solidFill>
                  <a:schemeClr val="tx2"/>
                </a:solidFill>
              </a:rPr>
              <a:t>evaluări</a:t>
            </a:r>
            <a:r>
              <a:rPr lang="en-US" sz="1400" dirty="0">
                <a:solidFill>
                  <a:schemeClr val="tx2"/>
                </a:solidFill>
              </a:rPr>
              <a:t> </a:t>
            </a:r>
            <a:r>
              <a:rPr lang="en-US" sz="1400" dirty="0" err="1">
                <a:solidFill>
                  <a:schemeClr val="tx2"/>
                </a:solidFill>
              </a:rPr>
              <a:t>medicale</a:t>
            </a:r>
            <a:r>
              <a:rPr lang="en-US" sz="1400" dirty="0">
                <a:solidFill>
                  <a:schemeClr val="tx2"/>
                </a:solidFill>
              </a:rPr>
              <a:t> finale </a:t>
            </a:r>
            <a:r>
              <a:rPr lang="en-US" sz="1400" dirty="0" err="1">
                <a:solidFill>
                  <a:schemeClr val="tx2"/>
                </a:solidFill>
              </a:rPr>
              <a:t>în</a:t>
            </a:r>
            <a:r>
              <a:rPr lang="en-US" sz="1400" dirty="0">
                <a:solidFill>
                  <a:schemeClr val="tx2"/>
                </a:solidFill>
              </a:rPr>
              <a:t> </a:t>
            </a:r>
            <a:r>
              <a:rPr lang="en-US" sz="1400" dirty="0" err="1">
                <a:solidFill>
                  <a:schemeClr val="tx2"/>
                </a:solidFill>
              </a:rPr>
              <a:t>vederea</a:t>
            </a:r>
            <a:r>
              <a:rPr lang="en-US" sz="1400" dirty="0">
                <a:solidFill>
                  <a:schemeClr val="tx2"/>
                </a:solidFill>
              </a:rPr>
              <a:t> </a:t>
            </a:r>
            <a:r>
              <a:rPr lang="en-US" sz="1400" dirty="0" err="1">
                <a:solidFill>
                  <a:schemeClr val="tx2"/>
                </a:solidFill>
              </a:rPr>
              <a:t>donării</a:t>
            </a:r>
            <a:r>
              <a:rPr lang="ro-RO" sz="1400" dirty="0">
                <a:solidFill>
                  <a:schemeClr val="tx2"/>
                </a:solidFill>
              </a:rPr>
              <a:t>.</a:t>
            </a:r>
            <a:endParaRPr lang="en-US" sz="1400" dirty="0">
              <a:solidFill>
                <a:schemeClr val="tx2"/>
              </a:solidFill>
            </a:endParaRPr>
          </a:p>
        </p:txBody>
      </p:sp>
      <p:sp>
        <p:nvSpPr>
          <p:cNvPr id="6" name="Rectangle 5"/>
          <p:cNvSpPr/>
          <p:nvPr/>
        </p:nvSpPr>
        <p:spPr>
          <a:xfrm>
            <a:off x="1238790" y="1868252"/>
            <a:ext cx="8650684" cy="369332"/>
          </a:xfrm>
          <a:prstGeom prst="rect">
            <a:avLst/>
          </a:prstGeom>
        </p:spPr>
        <p:txBody>
          <a:bodyPr wrap="square">
            <a:spAutoFit/>
          </a:bodyPr>
          <a:lstStyle/>
          <a:p>
            <a:r>
              <a:rPr lang="ro-RO" altLang="en-US" sz="1600" b="1" dirty="0">
                <a:solidFill>
                  <a:schemeClr val="bg1"/>
                </a:solidFill>
                <a:ea typeface="ＭＳ Ｐゴシック" panose="020B0600070205080204" pitchFamily="34" charset="-128"/>
              </a:rPr>
              <a:t>DE </a:t>
            </a:r>
            <a:r>
              <a:rPr lang="ro-RO" altLang="en-US" b="1" dirty="0">
                <a:solidFill>
                  <a:schemeClr val="bg1"/>
                </a:solidFill>
                <a:ea typeface="ＭＳ Ｐゴシック" panose="020B0600070205080204" pitchFamily="34" charset="-128"/>
              </a:rPr>
              <a:t>CĂUTARE </a:t>
            </a:r>
            <a:endParaRPr lang="en-US" dirty="0"/>
          </a:p>
        </p:txBody>
      </p:sp>
      <p:pic>
        <p:nvPicPr>
          <p:cNvPr id="5" name="Picture 4">
            <a:extLst>
              <a:ext uri="{FF2B5EF4-FFF2-40B4-BE49-F238E27FC236}">
                <a16:creationId xmlns:a16="http://schemas.microsoft.com/office/drawing/2014/main" id="{8E61F85A-1221-0A09-A77B-4B370524B898}"/>
              </a:ext>
            </a:extLst>
          </p:cNvPr>
          <p:cNvPicPr/>
          <p:nvPr/>
        </p:nvPicPr>
        <p:blipFill rotWithShape="1">
          <a:blip r:embed="rId4"/>
          <a:srcRect l="36628" t="32635" r="36650" b="58875"/>
          <a:stretch/>
        </p:blipFill>
        <p:spPr bwMode="auto">
          <a:xfrm>
            <a:off x="9889474" y="0"/>
            <a:ext cx="2302526" cy="517793"/>
          </a:xfrm>
          <a:prstGeom prst="rect">
            <a:avLst/>
          </a:prstGeom>
          <a:ln>
            <a:noFill/>
          </a:ln>
          <a:extLst>
            <a:ext uri="{53640926-AAD7-44D8-BBD7-CCE9431645EC}">
              <a14:shadowObscured xmlns:a14="http://schemas.microsoft.com/office/drawing/2010/main"/>
            </a:ext>
          </a:extLst>
        </p:spPr>
      </p:pic>
      <p:grpSp>
        <p:nvGrpSpPr>
          <p:cNvPr id="10" name="Group 9">
            <a:extLst>
              <a:ext uri="{FF2B5EF4-FFF2-40B4-BE49-F238E27FC236}">
                <a16:creationId xmlns:a16="http://schemas.microsoft.com/office/drawing/2014/main" id="{800881FD-E9FF-1920-1FD0-FE0BC3BB7E49}"/>
              </a:ext>
            </a:extLst>
          </p:cNvPr>
          <p:cNvGrpSpPr/>
          <p:nvPr/>
        </p:nvGrpSpPr>
        <p:grpSpPr>
          <a:xfrm>
            <a:off x="415634" y="1516005"/>
            <a:ext cx="11360732" cy="516490"/>
            <a:chOff x="0" y="306832"/>
            <a:chExt cx="11360732" cy="654559"/>
          </a:xfrm>
          <a:solidFill>
            <a:srgbClr val="00C5E7"/>
          </a:solidFill>
        </p:grpSpPr>
        <p:sp>
          <p:nvSpPr>
            <p:cNvPr id="11" name="Rounded Rectangle 10">
              <a:extLst>
                <a:ext uri="{FF2B5EF4-FFF2-40B4-BE49-F238E27FC236}">
                  <a16:creationId xmlns:a16="http://schemas.microsoft.com/office/drawing/2014/main" id="{2304A59A-846F-B394-6BC7-12AA288FBE7D}"/>
                </a:ext>
              </a:extLst>
            </p:cNvPr>
            <p:cNvSpPr/>
            <p:nvPr/>
          </p:nvSpPr>
          <p:spPr>
            <a:xfrm>
              <a:off x="0" y="306832"/>
              <a:ext cx="11360732" cy="654559"/>
            </a:xfrm>
            <a:prstGeom prst="roundRect">
              <a:avLst/>
            </a:prstGeom>
            <a:grp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n-US"/>
            </a:p>
          </p:txBody>
        </p:sp>
        <p:sp>
          <p:nvSpPr>
            <p:cNvPr id="12" name="Rounded Rectangle 4">
              <a:extLst>
                <a:ext uri="{FF2B5EF4-FFF2-40B4-BE49-F238E27FC236}">
                  <a16:creationId xmlns:a16="http://schemas.microsoft.com/office/drawing/2014/main" id="{B0E99547-4BEA-EF62-0A9E-4847554306BB}"/>
                </a:ext>
              </a:extLst>
            </p:cNvPr>
            <p:cNvSpPr txBox="1"/>
            <p:nvPr/>
          </p:nvSpPr>
          <p:spPr>
            <a:xfrm>
              <a:off x="63906" y="338786"/>
              <a:ext cx="11296826" cy="518054"/>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ro-RO" sz="2400" b="1" dirty="0"/>
                <a:t>Servicii de căutare donatori români compatibili pentru pacienți străini</a:t>
              </a:r>
              <a:endParaRPr lang="en-GB" sz="2400" b="1" kern="1200" dirty="0"/>
            </a:p>
          </p:txBody>
        </p:sp>
      </p:grpSp>
      <p:sp>
        <p:nvSpPr>
          <p:cNvPr id="14" name="Rounded Rectangle 13">
            <a:extLst>
              <a:ext uri="{FF2B5EF4-FFF2-40B4-BE49-F238E27FC236}">
                <a16:creationId xmlns:a16="http://schemas.microsoft.com/office/drawing/2014/main" id="{E3445A7F-78E9-18F0-505E-94AB3D17D08D}"/>
              </a:ext>
            </a:extLst>
          </p:cNvPr>
          <p:cNvSpPr/>
          <p:nvPr/>
        </p:nvSpPr>
        <p:spPr>
          <a:xfrm>
            <a:off x="8828690" y="2145116"/>
            <a:ext cx="3065386" cy="2493876"/>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RO"/>
          </a:p>
        </p:txBody>
      </p:sp>
      <p:sp>
        <p:nvSpPr>
          <p:cNvPr id="4" name="Explosion 1 3"/>
          <p:cNvSpPr/>
          <p:nvPr/>
        </p:nvSpPr>
        <p:spPr>
          <a:xfrm>
            <a:off x="8606375" y="4689825"/>
            <a:ext cx="3237186" cy="1627349"/>
          </a:xfrm>
          <a:prstGeom prst="irregularSeal1">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o-RO" sz="1200" b="1" dirty="0"/>
              <a:t> 24 donatori români au donat CSH pentru pacienți străini</a:t>
            </a:r>
            <a:endParaRPr lang="en-US" sz="1200" b="1" dirty="0"/>
          </a:p>
        </p:txBody>
      </p:sp>
      <p:sp>
        <p:nvSpPr>
          <p:cNvPr id="8" name="Rounded Rectangle 7"/>
          <p:cNvSpPr/>
          <p:nvPr/>
        </p:nvSpPr>
        <p:spPr>
          <a:xfrm>
            <a:off x="527639" y="2145117"/>
            <a:ext cx="7680939" cy="51649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ro-RO" sz="1600" b="1" dirty="0">
                <a:solidFill>
                  <a:srgbClr val="002060"/>
                </a:solidFill>
              </a:rPr>
              <a:t>2013 - până în </a:t>
            </a:r>
            <a:r>
              <a:rPr lang="ro-RO" sz="1600" b="1" dirty="0" smtClean="0">
                <a:solidFill>
                  <a:srgbClr val="002060"/>
                </a:solidFill>
              </a:rPr>
              <a:t>present</a:t>
            </a:r>
            <a:r>
              <a:rPr lang="en-US" sz="1600" b="1" dirty="0" smtClean="0">
                <a:solidFill>
                  <a:srgbClr val="002060"/>
                </a:solidFill>
              </a:rPr>
              <a:t>:</a:t>
            </a:r>
            <a:r>
              <a:rPr lang="ro-RO" sz="1600" b="1" dirty="0" smtClean="0">
                <a:solidFill>
                  <a:srgbClr val="002060"/>
                </a:solidFill>
              </a:rPr>
              <a:t> </a:t>
            </a:r>
            <a:r>
              <a:rPr lang="en-US" sz="1600" b="1" dirty="0">
                <a:solidFill>
                  <a:srgbClr val="002060"/>
                </a:solidFill>
              </a:rPr>
              <a:t>au </a:t>
            </a:r>
            <a:r>
              <a:rPr lang="ro-RO" sz="1600" b="1" dirty="0">
                <a:solidFill>
                  <a:srgbClr val="002060"/>
                </a:solidFill>
              </a:rPr>
              <a:t>fost </a:t>
            </a:r>
            <a:r>
              <a:rPr lang="en-US" sz="1600" b="1" dirty="0" err="1">
                <a:solidFill>
                  <a:srgbClr val="002060"/>
                </a:solidFill>
              </a:rPr>
              <a:t>solicitat</a:t>
            </a:r>
            <a:r>
              <a:rPr lang="ro-RO" sz="1600" b="1" dirty="0">
                <a:solidFill>
                  <a:srgbClr val="002060"/>
                </a:solidFill>
              </a:rPr>
              <a:t>e</a:t>
            </a:r>
            <a:r>
              <a:rPr lang="en-US" sz="1600" b="1" dirty="0">
                <a:solidFill>
                  <a:srgbClr val="002060"/>
                </a:solidFill>
              </a:rPr>
              <a:t> </a:t>
            </a:r>
            <a:r>
              <a:rPr lang="en-US" sz="1600" b="1" dirty="0" err="1">
                <a:solidFill>
                  <a:srgbClr val="002060"/>
                </a:solidFill>
              </a:rPr>
              <a:t>servicii</a:t>
            </a:r>
            <a:r>
              <a:rPr lang="en-US" sz="1600" b="1" dirty="0">
                <a:solidFill>
                  <a:srgbClr val="002060"/>
                </a:solidFill>
              </a:rPr>
              <a:t> de c</a:t>
            </a:r>
            <a:r>
              <a:rPr lang="ro-RO" sz="1600" b="1" dirty="0">
                <a:solidFill>
                  <a:srgbClr val="002060"/>
                </a:solidFill>
              </a:rPr>
              <a:t>ă</a:t>
            </a:r>
            <a:r>
              <a:rPr lang="en-US" sz="1600" b="1" dirty="0" err="1">
                <a:solidFill>
                  <a:srgbClr val="002060"/>
                </a:solidFill>
              </a:rPr>
              <a:t>utare</a:t>
            </a:r>
            <a:r>
              <a:rPr lang="en-US" sz="1600" b="1" dirty="0">
                <a:solidFill>
                  <a:srgbClr val="002060"/>
                </a:solidFill>
              </a:rPr>
              <a:t> </a:t>
            </a:r>
            <a:r>
              <a:rPr lang="en-US" sz="1600" b="1" dirty="0" err="1">
                <a:solidFill>
                  <a:srgbClr val="002060"/>
                </a:solidFill>
              </a:rPr>
              <a:t>pentru</a:t>
            </a:r>
            <a:r>
              <a:rPr lang="en-US" sz="1600" b="1" dirty="0">
                <a:solidFill>
                  <a:srgbClr val="002060"/>
                </a:solidFill>
              </a:rPr>
              <a:t> 2</a:t>
            </a:r>
            <a:r>
              <a:rPr lang="ro-RO" sz="1600" b="1" dirty="0">
                <a:solidFill>
                  <a:srgbClr val="002060"/>
                </a:solidFill>
              </a:rPr>
              <a:t>.</a:t>
            </a:r>
            <a:r>
              <a:rPr lang="en-US" sz="1600" b="1" dirty="0">
                <a:solidFill>
                  <a:srgbClr val="002060"/>
                </a:solidFill>
              </a:rPr>
              <a:t>219 </a:t>
            </a:r>
            <a:r>
              <a:rPr lang="en-US" sz="1600" b="1" dirty="0" err="1">
                <a:solidFill>
                  <a:srgbClr val="002060"/>
                </a:solidFill>
              </a:rPr>
              <a:t>pacien</a:t>
            </a:r>
            <a:r>
              <a:rPr lang="ro-RO" sz="1600" b="1" dirty="0">
                <a:solidFill>
                  <a:srgbClr val="002060"/>
                </a:solidFill>
              </a:rPr>
              <a:t>ți străini</a:t>
            </a:r>
            <a:endParaRPr lang="en-US" sz="1600" b="1" dirty="0">
              <a:solidFill>
                <a:srgbClr val="002060"/>
              </a:solidFill>
            </a:endParaRPr>
          </a:p>
        </p:txBody>
      </p:sp>
    </p:spTree>
    <p:extLst>
      <p:ext uri="{BB962C8B-B14F-4D97-AF65-F5344CB8AC3E}">
        <p14:creationId xmlns:p14="http://schemas.microsoft.com/office/powerpoint/2010/main" val="223808705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13060</TotalTime>
  <Words>738</Words>
  <Application>Microsoft Office PowerPoint</Application>
  <PresentationFormat>Widescreen</PresentationFormat>
  <Paragraphs>101</Paragraphs>
  <Slides>13</Slides>
  <Notes>8</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13</vt:i4>
      </vt:variant>
    </vt:vector>
  </HeadingPairs>
  <TitlesOfParts>
    <vt:vector size="19" baseType="lpstr">
      <vt:lpstr>ＭＳ Ｐゴシック</vt:lpstr>
      <vt:lpstr>Arial</vt:lpstr>
      <vt:lpstr>Calibri</vt:lpstr>
      <vt:lpstr>Calibri Light</vt:lpstr>
      <vt:lpstr>Times New Roman</vt:lpstr>
      <vt:lpstr>Office Theme</vt:lpstr>
      <vt:lpstr>Dr. Traian Laurian ARGHIȘAN Director General Interimar RNDVCSH  București, 15 septembrie 2023    </vt:lpstr>
      <vt:lpstr>PowerPoint Presentation</vt:lpstr>
      <vt:lpstr>PowerPoint Presentation</vt:lpstr>
      <vt:lpstr>PowerPoint Presentation</vt:lpstr>
      <vt:lpstr>PowerPoint Presentation</vt:lpstr>
      <vt:lpstr>PowerPoint Presentation</vt:lpstr>
      <vt:lpstr>PACIENȚI ROMÂNI RNDVCSH    </vt:lpstr>
      <vt:lpstr>PowerPoint Presentation</vt:lpstr>
      <vt:lpstr>PowerPoint Presentation</vt:lpstr>
      <vt:lpstr>PARTENERI </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Raport de presă</dc:title>
  <dc:creator>Cici</dc:creator>
  <cp:lastModifiedBy>Luciana Manolache</cp:lastModifiedBy>
  <cp:revision>827</cp:revision>
  <cp:lastPrinted>2023-09-04T07:42:35Z</cp:lastPrinted>
  <dcterms:created xsi:type="dcterms:W3CDTF">2018-06-18T08:46:24Z</dcterms:created>
  <dcterms:modified xsi:type="dcterms:W3CDTF">2023-09-12T09:18:21Z</dcterms:modified>
</cp:coreProperties>
</file>